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0693400" cy="7556500"/>
  <p:notesSz cx="106934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3265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36073" y="348995"/>
            <a:ext cx="8382000" cy="6858000"/>
          </a:xfrm>
          <a:custGeom>
            <a:avLst/>
            <a:gdLst/>
            <a:ahLst/>
            <a:cxnLst/>
            <a:rect l="l" t="t" r="r" b="b"/>
            <a:pathLst>
              <a:path w="8382000" h="6858000">
                <a:moveTo>
                  <a:pt x="0" y="6857999"/>
                </a:moveTo>
                <a:lnTo>
                  <a:pt x="8381999" y="6857999"/>
                </a:lnTo>
                <a:lnTo>
                  <a:pt x="8381999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74065" y="348995"/>
            <a:ext cx="3200400" cy="6858000"/>
          </a:xfrm>
          <a:custGeom>
            <a:avLst/>
            <a:gdLst/>
            <a:ahLst/>
            <a:cxnLst/>
            <a:rect l="l" t="t" r="r" b="b"/>
            <a:pathLst>
              <a:path w="3200400" h="6858000">
                <a:moveTo>
                  <a:pt x="3200400" y="0"/>
                </a:moveTo>
                <a:lnTo>
                  <a:pt x="762000" y="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lnTo>
                  <a:pt x="762000" y="6858000"/>
                </a:lnTo>
                <a:lnTo>
                  <a:pt x="762000" y="1167384"/>
                </a:lnTo>
                <a:lnTo>
                  <a:pt x="762000" y="1057656"/>
                </a:lnTo>
                <a:lnTo>
                  <a:pt x="768858" y="1002792"/>
                </a:lnTo>
                <a:lnTo>
                  <a:pt x="784860" y="947928"/>
                </a:lnTo>
                <a:lnTo>
                  <a:pt x="811530" y="892492"/>
                </a:lnTo>
                <a:lnTo>
                  <a:pt x="847344" y="842772"/>
                </a:lnTo>
                <a:lnTo>
                  <a:pt x="896302" y="804100"/>
                </a:lnTo>
                <a:lnTo>
                  <a:pt x="946404" y="775716"/>
                </a:lnTo>
                <a:lnTo>
                  <a:pt x="1019556" y="762000"/>
                </a:lnTo>
                <a:lnTo>
                  <a:pt x="1060704" y="765048"/>
                </a:lnTo>
                <a:lnTo>
                  <a:pt x="3200400" y="762000"/>
                </a:lnTo>
                <a:lnTo>
                  <a:pt x="3200400" y="0"/>
                </a:lnTo>
                <a:close/>
              </a:path>
            </a:pathLst>
          </a:custGeom>
          <a:solidFill>
            <a:srgbClr val="98CC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002665" y="2330195"/>
            <a:ext cx="7391400" cy="318770"/>
          </a:xfrm>
          <a:custGeom>
            <a:avLst/>
            <a:gdLst/>
            <a:ahLst/>
            <a:cxnLst/>
            <a:rect l="l" t="t" r="r" b="b"/>
            <a:pathLst>
              <a:path w="7391400" h="318769">
                <a:moveTo>
                  <a:pt x="7391400" y="12"/>
                </a:moveTo>
                <a:lnTo>
                  <a:pt x="393192" y="12"/>
                </a:lnTo>
                <a:lnTo>
                  <a:pt x="196596" y="0"/>
                </a:lnTo>
                <a:lnTo>
                  <a:pt x="144462" y="5715"/>
                </a:lnTo>
                <a:lnTo>
                  <a:pt x="97536" y="21844"/>
                </a:lnTo>
                <a:lnTo>
                  <a:pt x="57721" y="46863"/>
                </a:lnTo>
                <a:lnTo>
                  <a:pt x="26924" y="79248"/>
                </a:lnTo>
                <a:lnTo>
                  <a:pt x="7048" y="117475"/>
                </a:lnTo>
                <a:lnTo>
                  <a:pt x="0" y="160020"/>
                </a:lnTo>
                <a:lnTo>
                  <a:pt x="7048" y="201930"/>
                </a:lnTo>
                <a:lnTo>
                  <a:pt x="26924" y="239725"/>
                </a:lnTo>
                <a:lnTo>
                  <a:pt x="57721" y="271843"/>
                </a:lnTo>
                <a:lnTo>
                  <a:pt x="97536" y="296735"/>
                </a:lnTo>
                <a:lnTo>
                  <a:pt x="144462" y="312813"/>
                </a:lnTo>
                <a:lnTo>
                  <a:pt x="196596" y="318516"/>
                </a:lnTo>
                <a:lnTo>
                  <a:pt x="393192" y="318516"/>
                </a:lnTo>
                <a:lnTo>
                  <a:pt x="393192" y="317004"/>
                </a:lnTo>
                <a:lnTo>
                  <a:pt x="7391400" y="317004"/>
                </a:lnTo>
                <a:lnTo>
                  <a:pt x="7391400" y="12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1873" y="1084579"/>
            <a:ext cx="7329653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78316" y="2735071"/>
            <a:ext cx="6733540" cy="180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3265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hyperlink" Target="http://www.tes.com/lessons/nvcbw0GrqsSIsg/shapes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3" y="1578355"/>
            <a:ext cx="66325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006565"/>
                </a:solidFill>
              </a:rPr>
              <a:t>Geometry: Perimeter and</a:t>
            </a:r>
            <a:r>
              <a:rPr dirty="0" sz="3600" spc="-25">
                <a:solidFill>
                  <a:srgbClr val="006565"/>
                </a:solidFill>
              </a:rPr>
              <a:t> </a:t>
            </a:r>
            <a:r>
              <a:rPr dirty="0" sz="3600">
                <a:solidFill>
                  <a:srgbClr val="006565"/>
                </a:solidFill>
              </a:rPr>
              <a:t>Area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608966" y="2770632"/>
            <a:ext cx="5715000" cy="3675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80192" y="6688325"/>
            <a:ext cx="39096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3265"/>
                </a:solidFill>
                <a:latin typeface="Arial"/>
                <a:cs typeface="Arial"/>
              </a:rPr>
              <a:t>Image Source:</a:t>
            </a:r>
            <a:r>
              <a:rPr dirty="0" sz="1000" spc="-7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3265"/>
                </a:solidFill>
                <a:latin typeface="Arial"/>
                <a:cs typeface="Arial"/>
              </a:rPr>
              <a:t>https://</a:t>
            </a:r>
            <a:r>
              <a:rPr dirty="0" sz="1000" spc="-5">
                <a:solidFill>
                  <a:srgbClr val="003265"/>
                </a:solidFill>
                <a:latin typeface="Arial"/>
                <a:cs typeface="Arial"/>
                <a:hlinkClick r:id="rId3"/>
              </a:rPr>
              <a:t>www.tes.com/lessons/nvcbw0GrqsSIsg/shapes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>
                <a:solidFill>
                  <a:srgbClr val="003265"/>
                </a:solidFill>
              </a:rPr>
              <a:t>Properties of two dimensional  </a:t>
            </a:r>
            <a:r>
              <a:rPr dirty="0" sz="3600" spc="-5"/>
              <a:t>(flat) </a:t>
            </a:r>
            <a:r>
              <a:rPr dirty="0" sz="3600" spc="-5">
                <a:solidFill>
                  <a:srgbClr val="003265"/>
                </a:solidFill>
              </a:rPr>
              <a:t>shapes</a:t>
            </a:r>
            <a:r>
              <a:rPr dirty="0" spc="-5">
                <a:solidFill>
                  <a:srgbClr val="003265"/>
                </a:solidFill>
              </a:rPr>
              <a:t>:</a:t>
            </a:r>
            <a:r>
              <a:rPr dirty="0" spc="-20">
                <a:solidFill>
                  <a:srgbClr val="003265"/>
                </a:solidFill>
              </a:rPr>
              <a:t> </a:t>
            </a:r>
            <a:r>
              <a:rPr dirty="0" sz="3600" spc="-5"/>
              <a:t>Rectangle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19389" y="2638449"/>
            <a:ext cx="7587615" cy="1052830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78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Rectangle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has got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parallel opposite</a:t>
            </a:r>
            <a:r>
              <a:rPr dirty="0" sz="2800" spc="4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sides.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The </a:t>
            </a:r>
            <a:r>
              <a:rPr dirty="0" sz="2800">
                <a:solidFill>
                  <a:srgbClr val="003265"/>
                </a:solidFill>
                <a:latin typeface="Arial"/>
                <a:cs typeface="Arial"/>
              </a:rPr>
              <a:t>parallel opposite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sides are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equal </a:t>
            </a:r>
            <a:r>
              <a:rPr dirty="0" sz="2800" spc="-10" b="1" i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2800" spc="1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lenght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43406" y="4139184"/>
            <a:ext cx="3240023" cy="2215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6113" y="1060195"/>
            <a:ext cx="6813550" cy="95123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2700" marR="5080">
              <a:lnSpc>
                <a:spcPts val="3440"/>
              </a:lnSpc>
              <a:spcBef>
                <a:spcPts val="550"/>
              </a:spcBef>
            </a:pPr>
            <a:r>
              <a:rPr dirty="0" sz="3200" spc="-5" b="1">
                <a:solidFill>
                  <a:srgbClr val="003265"/>
                </a:solidFill>
                <a:latin typeface="Arial"/>
                <a:cs typeface="Arial"/>
              </a:rPr>
              <a:t>Properties </a:t>
            </a:r>
            <a:r>
              <a:rPr dirty="0" sz="320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3200" spc="-5" b="1">
                <a:solidFill>
                  <a:srgbClr val="003265"/>
                </a:solidFill>
                <a:latin typeface="Arial"/>
                <a:cs typeface="Arial"/>
              </a:rPr>
              <a:t>two dimensional</a:t>
            </a:r>
            <a:r>
              <a:rPr dirty="0" sz="3200" spc="-80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Arial"/>
                <a:cs typeface="Arial"/>
              </a:rPr>
              <a:t>(flat)  </a:t>
            </a:r>
            <a:r>
              <a:rPr dirty="0" sz="3200" spc="-5" b="1">
                <a:solidFill>
                  <a:srgbClr val="003265"/>
                </a:solidFill>
                <a:latin typeface="Arial"/>
                <a:cs typeface="Arial"/>
              </a:rPr>
              <a:t>shapes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: </a:t>
            </a:r>
            <a:r>
              <a:rPr dirty="0" sz="3200" spc="-5" b="1">
                <a:solidFill>
                  <a:srgbClr val="FF0000"/>
                </a:solidFill>
                <a:latin typeface="Arial"/>
                <a:cs typeface="Arial"/>
              </a:rPr>
              <a:t>Rectangle and</a:t>
            </a:r>
            <a:r>
              <a:rPr dirty="0" sz="32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Arial"/>
                <a:cs typeface="Arial"/>
              </a:rPr>
              <a:t>Square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8966" y="2699004"/>
            <a:ext cx="5832347" cy="4271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8532" y="1089151"/>
            <a:ext cx="7424420" cy="835660"/>
          </a:xfrm>
          <a:prstGeom prst="rect"/>
        </p:spPr>
        <p:txBody>
          <a:bodyPr wrap="square" lIns="0" tIns="60960" rIns="0" bIns="0" rtlCol="0" vert="horz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dirty="0" sz="2800" spc="-5">
                <a:solidFill>
                  <a:srgbClr val="003265"/>
                </a:solidFill>
              </a:rPr>
              <a:t>Properties </a:t>
            </a:r>
            <a:r>
              <a:rPr dirty="0" sz="2800" spc="-10">
                <a:solidFill>
                  <a:srgbClr val="003265"/>
                </a:solidFill>
              </a:rPr>
              <a:t>of </a:t>
            </a:r>
            <a:r>
              <a:rPr dirty="0" sz="2800" spc="-5">
                <a:solidFill>
                  <a:srgbClr val="003265"/>
                </a:solidFill>
              </a:rPr>
              <a:t>two dimensional </a:t>
            </a:r>
            <a:r>
              <a:rPr dirty="0" sz="2800" spc="-5"/>
              <a:t>(flat) </a:t>
            </a:r>
            <a:r>
              <a:rPr dirty="0" sz="2800">
                <a:solidFill>
                  <a:srgbClr val="003265"/>
                </a:solidFill>
              </a:rPr>
              <a:t>shapes:  </a:t>
            </a:r>
            <a:r>
              <a:rPr dirty="0" sz="2800" spc="-5"/>
              <a:t>Worksheet 1 </a:t>
            </a:r>
            <a:r>
              <a:rPr dirty="0" sz="2800" spc="-10"/>
              <a:t>help. </a:t>
            </a:r>
            <a:r>
              <a:rPr dirty="0" sz="2800" spc="-5"/>
              <a:t>Questions 6 </a:t>
            </a:r>
            <a:r>
              <a:rPr dirty="0" sz="2800"/>
              <a:t>and</a:t>
            </a:r>
            <a:r>
              <a:rPr dirty="0" sz="2800" spc="35"/>
              <a:t> </a:t>
            </a:r>
            <a:r>
              <a:rPr dirty="0" sz="2800" spc="-5"/>
              <a:t>7.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177424" y="2735071"/>
            <a:ext cx="6915784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Write: side, angle, corner on the right</a:t>
            </a:r>
            <a:r>
              <a:rPr dirty="0" sz="2800" spc="8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place.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93770" y="4066032"/>
            <a:ext cx="701040" cy="585470"/>
          </a:xfrm>
          <a:custGeom>
            <a:avLst/>
            <a:gdLst/>
            <a:ahLst/>
            <a:cxnLst/>
            <a:rect l="l" t="t" r="r" b="b"/>
            <a:pathLst>
              <a:path w="701040" h="585470">
                <a:moveTo>
                  <a:pt x="82296" y="18288"/>
                </a:moveTo>
                <a:lnTo>
                  <a:pt x="0" y="0"/>
                </a:lnTo>
                <a:lnTo>
                  <a:pt x="33528" y="77724"/>
                </a:lnTo>
                <a:lnTo>
                  <a:pt x="41148" y="68437"/>
                </a:lnTo>
                <a:lnTo>
                  <a:pt x="41148" y="48768"/>
                </a:lnTo>
                <a:lnTo>
                  <a:pt x="56388" y="32004"/>
                </a:lnTo>
                <a:lnTo>
                  <a:pt x="65096" y="39250"/>
                </a:lnTo>
                <a:lnTo>
                  <a:pt x="82296" y="18288"/>
                </a:lnTo>
                <a:close/>
              </a:path>
              <a:path w="701040" h="585470">
                <a:moveTo>
                  <a:pt x="65096" y="39250"/>
                </a:moveTo>
                <a:lnTo>
                  <a:pt x="56388" y="32004"/>
                </a:lnTo>
                <a:lnTo>
                  <a:pt x="41148" y="48768"/>
                </a:lnTo>
                <a:lnTo>
                  <a:pt x="50747" y="56737"/>
                </a:lnTo>
                <a:lnTo>
                  <a:pt x="65096" y="39250"/>
                </a:lnTo>
                <a:close/>
              </a:path>
              <a:path w="701040" h="585470">
                <a:moveTo>
                  <a:pt x="50747" y="56737"/>
                </a:moveTo>
                <a:lnTo>
                  <a:pt x="41148" y="48768"/>
                </a:lnTo>
                <a:lnTo>
                  <a:pt x="41148" y="68437"/>
                </a:lnTo>
                <a:lnTo>
                  <a:pt x="50747" y="56737"/>
                </a:lnTo>
                <a:close/>
              </a:path>
              <a:path w="701040" h="585470">
                <a:moveTo>
                  <a:pt x="701040" y="568452"/>
                </a:moveTo>
                <a:lnTo>
                  <a:pt x="65096" y="39250"/>
                </a:lnTo>
                <a:lnTo>
                  <a:pt x="50747" y="56737"/>
                </a:lnTo>
                <a:lnTo>
                  <a:pt x="687324" y="585216"/>
                </a:lnTo>
                <a:lnTo>
                  <a:pt x="701040" y="568452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63190" y="5001768"/>
            <a:ext cx="76200" cy="795655"/>
          </a:xfrm>
          <a:custGeom>
            <a:avLst/>
            <a:gdLst/>
            <a:ahLst/>
            <a:cxnLst/>
            <a:rect l="l" t="t" r="r" b="b"/>
            <a:pathLst>
              <a:path w="76200" h="795654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7432" y="76200"/>
                </a:lnTo>
                <a:lnTo>
                  <a:pt x="27432" y="64008"/>
                </a:lnTo>
                <a:lnTo>
                  <a:pt x="48768" y="64008"/>
                </a:lnTo>
                <a:lnTo>
                  <a:pt x="48768" y="76200"/>
                </a:lnTo>
                <a:lnTo>
                  <a:pt x="76200" y="76200"/>
                </a:lnTo>
                <a:close/>
              </a:path>
              <a:path w="76200" h="795654">
                <a:moveTo>
                  <a:pt x="48768" y="76200"/>
                </a:moveTo>
                <a:lnTo>
                  <a:pt x="48768" y="64008"/>
                </a:lnTo>
                <a:lnTo>
                  <a:pt x="27432" y="64008"/>
                </a:lnTo>
                <a:lnTo>
                  <a:pt x="27432" y="76200"/>
                </a:lnTo>
                <a:lnTo>
                  <a:pt x="48768" y="76200"/>
                </a:lnTo>
                <a:close/>
              </a:path>
              <a:path w="76200" h="795654">
                <a:moveTo>
                  <a:pt x="48768" y="795528"/>
                </a:moveTo>
                <a:lnTo>
                  <a:pt x="48768" y="76200"/>
                </a:lnTo>
                <a:lnTo>
                  <a:pt x="27432" y="76200"/>
                </a:lnTo>
                <a:lnTo>
                  <a:pt x="27432" y="795528"/>
                </a:lnTo>
                <a:lnTo>
                  <a:pt x="48768" y="795528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66209" y="4785359"/>
            <a:ext cx="1472565" cy="1905"/>
          </a:xfrm>
          <a:custGeom>
            <a:avLst/>
            <a:gdLst/>
            <a:ahLst/>
            <a:cxnLst/>
            <a:rect l="l" t="t" r="r" b="b"/>
            <a:pathLst>
              <a:path w="1472565" h="1904">
                <a:moveTo>
                  <a:pt x="0" y="0"/>
                </a:moveTo>
                <a:lnTo>
                  <a:pt x="1472183" y="1523"/>
                </a:lnTo>
              </a:path>
            </a:pathLst>
          </a:custGeom>
          <a:ln w="9524">
            <a:solidFill>
              <a:srgbClr val="00326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228721" y="6010655"/>
            <a:ext cx="1990725" cy="1905"/>
          </a:xfrm>
          <a:custGeom>
            <a:avLst/>
            <a:gdLst/>
            <a:ahLst/>
            <a:cxnLst/>
            <a:rect l="l" t="t" r="r" b="b"/>
            <a:pathLst>
              <a:path w="1990725" h="1904">
                <a:moveTo>
                  <a:pt x="0" y="0"/>
                </a:moveTo>
                <a:lnTo>
                  <a:pt x="1990343" y="1523"/>
                </a:lnTo>
              </a:path>
            </a:pathLst>
          </a:custGeom>
          <a:ln w="9524">
            <a:solidFill>
              <a:srgbClr val="00326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9637" y="4856988"/>
            <a:ext cx="1819910" cy="1905"/>
          </a:xfrm>
          <a:custGeom>
            <a:avLst/>
            <a:gdLst/>
            <a:ahLst/>
            <a:cxnLst/>
            <a:rect l="l" t="t" r="r" b="b"/>
            <a:pathLst>
              <a:path w="1819910" h="1904">
                <a:moveTo>
                  <a:pt x="0" y="0"/>
                </a:moveTo>
                <a:lnTo>
                  <a:pt x="1819655" y="1523"/>
                </a:lnTo>
              </a:path>
            </a:pathLst>
          </a:custGeom>
          <a:ln w="9524">
            <a:solidFill>
              <a:srgbClr val="003265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9" name="object 9"/>
          <p:cNvGrpSpPr/>
          <p:nvPr/>
        </p:nvGrpSpPr>
        <p:grpSpPr>
          <a:xfrm>
            <a:off x="3540130" y="4061269"/>
            <a:ext cx="2386965" cy="834390"/>
            <a:chOff x="3540130" y="4061269"/>
            <a:chExt cx="2386965" cy="834390"/>
          </a:xfrm>
        </p:grpSpPr>
        <p:sp>
          <p:nvSpPr>
            <p:cNvPr id="10" name="object 10"/>
            <p:cNvSpPr/>
            <p:nvPr/>
          </p:nvSpPr>
          <p:spPr>
            <a:xfrm>
              <a:off x="4408809" y="4066032"/>
              <a:ext cx="1513840" cy="753110"/>
            </a:xfrm>
            <a:custGeom>
              <a:avLst/>
              <a:gdLst/>
              <a:ahLst/>
              <a:cxnLst/>
              <a:rect l="l" t="t" r="r" b="b"/>
              <a:pathLst>
                <a:path w="1513839" h="753110">
                  <a:moveTo>
                    <a:pt x="0" y="752855"/>
                  </a:moveTo>
                  <a:lnTo>
                    <a:pt x="1513331" y="752855"/>
                  </a:lnTo>
                  <a:lnTo>
                    <a:pt x="1513331" y="0"/>
                  </a:lnTo>
                  <a:lnTo>
                    <a:pt x="0" y="0"/>
                  </a:lnTo>
                  <a:lnTo>
                    <a:pt x="0" y="752855"/>
                  </a:lnTo>
                  <a:close/>
                </a:path>
              </a:pathLst>
            </a:custGeom>
            <a:solidFill>
              <a:srgbClr val="32CC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408809" y="4066032"/>
              <a:ext cx="1513840" cy="791210"/>
            </a:xfrm>
            <a:custGeom>
              <a:avLst/>
              <a:gdLst/>
              <a:ahLst/>
              <a:cxnLst/>
              <a:rect l="l" t="t" r="r" b="b"/>
              <a:pathLst>
                <a:path w="1513839" h="791210">
                  <a:moveTo>
                    <a:pt x="0" y="0"/>
                  </a:moveTo>
                  <a:lnTo>
                    <a:pt x="0" y="790955"/>
                  </a:lnTo>
                  <a:lnTo>
                    <a:pt x="1513331" y="790955"/>
                  </a:lnTo>
                  <a:lnTo>
                    <a:pt x="1513331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326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408809" y="4818888"/>
              <a:ext cx="1513840" cy="76200"/>
            </a:xfrm>
            <a:custGeom>
              <a:avLst/>
              <a:gdLst/>
              <a:ahLst/>
              <a:cxnLst/>
              <a:rect l="l" t="t" r="r" b="b"/>
              <a:pathLst>
                <a:path w="1513839" h="76200">
                  <a:moveTo>
                    <a:pt x="0" y="0"/>
                  </a:moveTo>
                  <a:lnTo>
                    <a:pt x="0" y="76199"/>
                  </a:lnTo>
                  <a:lnTo>
                    <a:pt x="1513331" y="76199"/>
                  </a:lnTo>
                  <a:lnTo>
                    <a:pt x="15133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540130" y="4137660"/>
              <a:ext cx="1013460" cy="589915"/>
            </a:xfrm>
            <a:custGeom>
              <a:avLst/>
              <a:gdLst/>
              <a:ahLst/>
              <a:cxnLst/>
              <a:rect l="l" t="t" r="r" b="b"/>
              <a:pathLst>
                <a:path w="1013460" h="589914">
                  <a:moveTo>
                    <a:pt x="953209" y="49256"/>
                  </a:moveTo>
                  <a:lnTo>
                    <a:pt x="941527" y="29162"/>
                  </a:lnTo>
                  <a:lnTo>
                    <a:pt x="0" y="569976"/>
                  </a:lnTo>
                  <a:lnTo>
                    <a:pt x="10668" y="589788"/>
                  </a:lnTo>
                  <a:lnTo>
                    <a:pt x="953209" y="49256"/>
                  </a:lnTo>
                  <a:close/>
                </a:path>
                <a:path w="1013460" h="589914">
                  <a:moveTo>
                    <a:pt x="1013460" y="0"/>
                  </a:moveTo>
                  <a:lnTo>
                    <a:pt x="928116" y="6096"/>
                  </a:lnTo>
                  <a:lnTo>
                    <a:pt x="941527" y="29162"/>
                  </a:lnTo>
                  <a:lnTo>
                    <a:pt x="952500" y="22860"/>
                  </a:lnTo>
                  <a:lnTo>
                    <a:pt x="964692" y="42672"/>
                  </a:lnTo>
                  <a:lnTo>
                    <a:pt x="964692" y="69006"/>
                  </a:lnTo>
                  <a:lnTo>
                    <a:pt x="966216" y="71628"/>
                  </a:lnTo>
                  <a:lnTo>
                    <a:pt x="1013460" y="0"/>
                  </a:lnTo>
                  <a:close/>
                </a:path>
                <a:path w="1013460" h="589914">
                  <a:moveTo>
                    <a:pt x="964692" y="42672"/>
                  </a:moveTo>
                  <a:lnTo>
                    <a:pt x="952500" y="22860"/>
                  </a:lnTo>
                  <a:lnTo>
                    <a:pt x="941527" y="29162"/>
                  </a:lnTo>
                  <a:lnTo>
                    <a:pt x="953209" y="49256"/>
                  </a:lnTo>
                  <a:lnTo>
                    <a:pt x="964692" y="42672"/>
                  </a:lnTo>
                  <a:close/>
                </a:path>
                <a:path w="1013460" h="589914">
                  <a:moveTo>
                    <a:pt x="964692" y="69006"/>
                  </a:moveTo>
                  <a:lnTo>
                    <a:pt x="964692" y="42672"/>
                  </a:lnTo>
                  <a:lnTo>
                    <a:pt x="953209" y="49256"/>
                  </a:lnTo>
                  <a:lnTo>
                    <a:pt x="964692" y="69006"/>
                  </a:lnTo>
                  <a:close/>
                </a:path>
              </a:pathLst>
            </a:custGeom>
            <a:solidFill>
              <a:srgbClr val="003265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3" y="1578355"/>
            <a:ext cx="47498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i="1">
                <a:latin typeface="Arial"/>
                <a:cs typeface="Arial"/>
              </a:rPr>
              <a:t>Perimeter </a:t>
            </a:r>
            <a:r>
              <a:rPr dirty="0" sz="3600" spc="-5" i="1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dirty="0" sz="3600" i="1">
                <a:solidFill>
                  <a:srgbClr val="006565"/>
                </a:solidFill>
                <a:latin typeface="Arial"/>
                <a:cs typeface="Arial"/>
              </a:rPr>
              <a:t>a</a:t>
            </a:r>
            <a:r>
              <a:rPr dirty="0" sz="3600" spc="-50" i="1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dirty="0" sz="3600" spc="-5" i="1">
                <a:solidFill>
                  <a:srgbClr val="006565"/>
                </a:solidFill>
                <a:latin typeface="Arial"/>
                <a:cs typeface="Arial"/>
              </a:rPr>
              <a:t>Square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04522" y="3782567"/>
            <a:ext cx="1760220" cy="2072639"/>
            <a:chOff x="2104522" y="3782567"/>
            <a:chExt cx="1760220" cy="2072639"/>
          </a:xfrm>
        </p:grpSpPr>
        <p:sp>
          <p:nvSpPr>
            <p:cNvPr id="4" name="object 4"/>
            <p:cNvSpPr/>
            <p:nvPr/>
          </p:nvSpPr>
          <p:spPr>
            <a:xfrm>
              <a:off x="2664592" y="3989831"/>
              <a:ext cx="0" cy="26034"/>
            </a:xfrm>
            <a:custGeom>
              <a:avLst/>
              <a:gdLst/>
              <a:ahLst/>
              <a:cxnLst/>
              <a:rect l="l" t="t" r="r" b="b"/>
              <a:pathLst>
                <a:path w="0" h="26035">
                  <a:moveTo>
                    <a:pt x="-11429" y="12953"/>
                  </a:moveTo>
                  <a:lnTo>
                    <a:pt x="11429" y="12953"/>
                  </a:lnTo>
                </a:path>
              </a:pathLst>
            </a:custGeom>
            <a:ln w="25907">
              <a:solidFill>
                <a:srgbClr val="F6F6F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761872" y="4741163"/>
              <a:ext cx="0" cy="26034"/>
            </a:xfrm>
            <a:custGeom>
              <a:avLst/>
              <a:gdLst/>
              <a:ahLst/>
              <a:cxnLst/>
              <a:rect l="l" t="t" r="r" b="b"/>
              <a:pathLst>
                <a:path w="0" h="26035">
                  <a:moveTo>
                    <a:pt x="-11429" y="12953"/>
                  </a:moveTo>
                  <a:lnTo>
                    <a:pt x="11429" y="12953"/>
                  </a:lnTo>
                </a:path>
              </a:pathLst>
            </a:custGeom>
            <a:ln w="25907">
              <a:solidFill>
                <a:srgbClr val="EEEE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104522" y="3782567"/>
              <a:ext cx="1760220" cy="18394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321692" y="5181600"/>
              <a:ext cx="0" cy="26034"/>
            </a:xfrm>
            <a:custGeom>
              <a:avLst/>
              <a:gdLst/>
              <a:ahLst/>
              <a:cxnLst/>
              <a:rect l="l" t="t" r="r" b="b"/>
              <a:pathLst>
                <a:path w="0" h="26035">
                  <a:moveTo>
                    <a:pt x="-11429" y="12953"/>
                  </a:moveTo>
                  <a:lnTo>
                    <a:pt x="11429" y="12953"/>
                  </a:lnTo>
                </a:path>
              </a:pathLst>
            </a:custGeom>
            <a:ln w="25907">
              <a:solidFill>
                <a:srgbClr val="DDDDD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293242" y="5609082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20" h="0">
                  <a:moveTo>
                    <a:pt x="0" y="0"/>
                  </a:moveTo>
                  <a:lnTo>
                    <a:pt x="45719" y="0"/>
                  </a:lnTo>
                </a:path>
              </a:pathLst>
            </a:custGeom>
            <a:ln w="25907">
              <a:solidFill>
                <a:srgbClr val="F6F6F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813182" y="5622035"/>
              <a:ext cx="205740" cy="2331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691016" y="2735071"/>
            <a:ext cx="7488555" cy="3449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The Perimeter is the </a:t>
            </a:r>
            <a:r>
              <a:rPr dirty="0" sz="2800">
                <a:solidFill>
                  <a:srgbClr val="003265"/>
                </a:solidFill>
                <a:latin typeface="Arial"/>
                <a:cs typeface="Arial"/>
              </a:rPr>
              <a:t>distance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around the</a:t>
            </a:r>
            <a:r>
              <a:rPr dirty="0" sz="2800" spc="4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edge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50">
              <a:latin typeface="Arial"/>
              <a:cs typeface="Arial"/>
            </a:endParaRPr>
          </a:p>
          <a:p>
            <a:pPr marL="2494915" marR="318770">
              <a:lnSpc>
                <a:spcPct val="100000"/>
              </a:lnSpc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The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Perimeter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is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4 times the  side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length:</a:t>
            </a:r>
            <a:endParaRPr sz="2800">
              <a:latin typeface="Arial"/>
              <a:cs typeface="Arial"/>
            </a:endParaRPr>
          </a:p>
          <a:p>
            <a:pPr marL="4224655" marR="1447800" indent="-411480">
              <a:lnSpc>
                <a:spcPct val="200000"/>
              </a:lnSpc>
              <a:spcBef>
                <a:spcPts val="10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a+a+a+a = 4a  4xa =</a:t>
            </a:r>
            <a:r>
              <a:rPr dirty="0" sz="2800" spc="-2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4a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3" y="1578355"/>
            <a:ext cx="53841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i="1">
                <a:latin typeface="Arial"/>
                <a:cs typeface="Arial"/>
              </a:rPr>
              <a:t>Perimeter </a:t>
            </a:r>
            <a:r>
              <a:rPr dirty="0" sz="3600" spc="-5">
                <a:solidFill>
                  <a:srgbClr val="006565"/>
                </a:solidFill>
              </a:rPr>
              <a:t>of </a:t>
            </a:r>
            <a:r>
              <a:rPr dirty="0" sz="3600">
                <a:solidFill>
                  <a:srgbClr val="006565"/>
                </a:solidFill>
              </a:rPr>
              <a:t>a</a:t>
            </a:r>
            <a:r>
              <a:rPr dirty="0" sz="3600" spc="-55">
                <a:solidFill>
                  <a:srgbClr val="006565"/>
                </a:solidFill>
              </a:rPr>
              <a:t> </a:t>
            </a:r>
            <a:r>
              <a:rPr dirty="0" sz="3600" spc="-5">
                <a:solidFill>
                  <a:srgbClr val="006565"/>
                </a:solidFill>
              </a:rPr>
              <a:t>Rectangle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3941" y="2934714"/>
            <a:ext cx="7985125" cy="2189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210185">
              <a:lnSpc>
                <a:spcPct val="100000"/>
              </a:lnSpc>
              <a:spcBef>
                <a:spcPts val="95"/>
              </a:spcBef>
              <a:tabLst>
                <a:tab pos="6431915" algn="l"/>
              </a:tabLst>
            </a:pPr>
            <a:r>
              <a:rPr dirty="0" sz="2200" spc="-5" b="1">
                <a:solidFill>
                  <a:srgbClr val="003265"/>
                </a:solidFill>
                <a:latin typeface="Arial"/>
                <a:cs typeface="Arial"/>
              </a:rPr>
              <a:t>In a </a:t>
            </a:r>
            <a:r>
              <a:rPr dirty="0" sz="2200" b="1">
                <a:solidFill>
                  <a:srgbClr val="003265"/>
                </a:solidFill>
                <a:latin typeface="Arial"/>
                <a:cs typeface="Arial"/>
              </a:rPr>
              <a:t>rectangle, the </a:t>
            </a:r>
            <a:r>
              <a:rPr dirty="0" sz="2200" spc="-5" b="1" i="1">
                <a:solidFill>
                  <a:srgbClr val="FF0000"/>
                </a:solidFill>
                <a:latin typeface="Arial"/>
                <a:cs typeface="Arial"/>
              </a:rPr>
              <a:t>Perimeter </a:t>
            </a:r>
            <a:r>
              <a:rPr dirty="0" sz="2200" spc="-5" b="1">
                <a:solidFill>
                  <a:srgbClr val="003265"/>
                </a:solidFill>
                <a:latin typeface="Arial"/>
                <a:cs typeface="Arial"/>
              </a:rPr>
              <a:t>is </a:t>
            </a:r>
            <a:r>
              <a:rPr dirty="0" sz="2200" b="1">
                <a:solidFill>
                  <a:srgbClr val="003265"/>
                </a:solidFill>
                <a:latin typeface="Arial"/>
                <a:cs typeface="Arial"/>
              </a:rPr>
              <a:t>the</a:t>
            </a:r>
            <a:r>
              <a:rPr dirty="0" sz="2200" spc="70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003265"/>
                </a:solidFill>
                <a:latin typeface="Arial"/>
                <a:cs typeface="Arial"/>
              </a:rPr>
              <a:t>addition</a:t>
            </a:r>
            <a:r>
              <a:rPr dirty="0" sz="2200" spc="1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200" spc="-5" b="1">
                <a:solidFill>
                  <a:srgbClr val="003265"/>
                </a:solidFill>
                <a:latin typeface="Arial"/>
                <a:cs typeface="Arial"/>
              </a:rPr>
              <a:t>of	</a:t>
            </a:r>
            <a:r>
              <a:rPr dirty="0" sz="2200" b="1">
                <a:solidFill>
                  <a:srgbClr val="003265"/>
                </a:solidFill>
                <a:latin typeface="Arial"/>
                <a:cs typeface="Arial"/>
              </a:rPr>
              <a:t>the </a:t>
            </a:r>
            <a:r>
              <a:rPr dirty="0" sz="2200" spc="-5" b="1">
                <a:solidFill>
                  <a:srgbClr val="003265"/>
                </a:solidFill>
                <a:latin typeface="Arial"/>
                <a:cs typeface="Arial"/>
              </a:rPr>
              <a:t>4</a:t>
            </a:r>
            <a:r>
              <a:rPr dirty="0" sz="2200" spc="-6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003265"/>
                </a:solidFill>
                <a:latin typeface="Arial"/>
                <a:cs typeface="Arial"/>
              </a:rPr>
              <a:t>sides</a:t>
            </a:r>
            <a:r>
              <a:rPr dirty="0" sz="2200">
                <a:solidFill>
                  <a:srgbClr val="003265"/>
                </a:solidFill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Arial"/>
              <a:cs typeface="Arial"/>
            </a:endParaRPr>
          </a:p>
          <a:p>
            <a:pPr algn="ctr" marL="208915">
              <a:lnSpc>
                <a:spcPct val="100000"/>
              </a:lnSpc>
            </a:pPr>
            <a:r>
              <a:rPr dirty="0" sz="2200" spc="-5" b="1">
                <a:solidFill>
                  <a:srgbClr val="006500"/>
                </a:solidFill>
                <a:latin typeface="Arial"/>
                <a:cs typeface="Arial"/>
              </a:rPr>
              <a:t>h + h + w + w =</a:t>
            </a:r>
            <a:r>
              <a:rPr dirty="0" sz="2200" spc="60" b="1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dirty="0" sz="2200" spc="-5" b="1">
                <a:solidFill>
                  <a:srgbClr val="006500"/>
                </a:solidFill>
                <a:latin typeface="Arial"/>
                <a:cs typeface="Arial"/>
              </a:rPr>
              <a:t>perimeter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To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calculate the perimeter, </a:t>
            </a:r>
            <a:r>
              <a:rPr dirty="0" sz="1800" spc="-10" b="1">
                <a:solidFill>
                  <a:srgbClr val="003265"/>
                </a:solidFill>
                <a:latin typeface="Arial"/>
                <a:cs typeface="Arial"/>
              </a:rPr>
              <a:t>you can</a:t>
            </a:r>
            <a:r>
              <a:rPr dirty="0" sz="1800" spc="30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add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50"/>
              </a:lnSpc>
              <a:tabLst>
                <a:tab pos="3376929" algn="l"/>
              </a:tabLst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2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times </a:t>
            </a: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the width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plus</a:t>
            </a: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 2 </a:t>
            </a:r>
            <a:r>
              <a:rPr dirty="0" sz="1800" spc="-10" b="1">
                <a:solidFill>
                  <a:srgbClr val="003265"/>
                </a:solidFill>
                <a:latin typeface="Arial"/>
                <a:cs typeface="Arial"/>
              </a:rPr>
              <a:t>times	</a:t>
            </a: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 height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630"/>
              </a:lnSpc>
            </a:pPr>
            <a:r>
              <a:rPr dirty="0" sz="2200" spc="-5" b="1">
                <a:solidFill>
                  <a:srgbClr val="006500"/>
                </a:solidFill>
                <a:latin typeface="Arial"/>
                <a:cs typeface="Arial"/>
              </a:rPr>
              <a:t>2w + 2h =</a:t>
            </a:r>
            <a:r>
              <a:rPr dirty="0" sz="2200" spc="25" b="1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dirty="0" sz="2200" spc="-5" b="1">
                <a:solidFill>
                  <a:srgbClr val="006500"/>
                </a:solidFill>
                <a:latin typeface="Arial"/>
                <a:cs typeface="Arial"/>
              </a:rPr>
              <a:t>perimeter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670682" y="5151120"/>
            <a:ext cx="2712720" cy="1798320"/>
            <a:chOff x="5670682" y="5151120"/>
            <a:chExt cx="2712720" cy="1798320"/>
          </a:xfrm>
        </p:grpSpPr>
        <p:sp>
          <p:nvSpPr>
            <p:cNvPr id="5" name="object 5"/>
            <p:cNvSpPr/>
            <p:nvPr/>
          </p:nvSpPr>
          <p:spPr>
            <a:xfrm>
              <a:off x="6889882" y="5151120"/>
              <a:ext cx="457199" cy="2133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133722" y="5349240"/>
              <a:ext cx="60960" cy="0"/>
            </a:xfrm>
            <a:custGeom>
              <a:avLst/>
              <a:gdLst/>
              <a:ahLst/>
              <a:cxnLst/>
              <a:rect l="l" t="t" r="r" b="b"/>
              <a:pathLst>
                <a:path w="60959" h="0">
                  <a:moveTo>
                    <a:pt x="0" y="0"/>
                  </a:moveTo>
                  <a:lnTo>
                    <a:pt x="60960" y="0"/>
                  </a:lnTo>
                </a:path>
              </a:pathLst>
            </a:custGeom>
            <a:ln w="30480">
              <a:solidFill>
                <a:srgbClr val="3131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005962" y="5334000"/>
              <a:ext cx="2103120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078602" y="5928360"/>
              <a:ext cx="30480" cy="0"/>
            </a:xfrm>
            <a:custGeom>
              <a:avLst/>
              <a:gdLst/>
              <a:ahLst/>
              <a:cxnLst/>
              <a:rect l="l" t="t" r="r" b="b"/>
              <a:pathLst>
                <a:path w="30479" h="0">
                  <a:moveTo>
                    <a:pt x="0" y="0"/>
                  </a:moveTo>
                  <a:lnTo>
                    <a:pt x="30480" y="0"/>
                  </a:lnTo>
                </a:path>
              </a:pathLst>
            </a:custGeom>
            <a:ln w="30480">
              <a:solidFill>
                <a:srgbClr val="AAAAA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109082" y="5943600"/>
              <a:ext cx="274320" cy="457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670682" y="5608320"/>
              <a:ext cx="274320" cy="4572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914522" y="5943600"/>
              <a:ext cx="2103120" cy="100584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>
                <a:solidFill>
                  <a:srgbClr val="006565"/>
                </a:solidFill>
              </a:rPr>
              <a:t>Calculating </a:t>
            </a:r>
            <a:r>
              <a:rPr dirty="0" sz="3600">
                <a:solidFill>
                  <a:srgbClr val="006565"/>
                </a:solidFill>
              </a:rPr>
              <a:t>the </a:t>
            </a:r>
            <a:r>
              <a:rPr dirty="0" sz="3600" spc="-5" i="1">
                <a:latin typeface="Arial"/>
                <a:cs typeface="Arial"/>
              </a:rPr>
              <a:t>Perimeter of </a:t>
            </a:r>
            <a:r>
              <a:rPr dirty="0" sz="3600" i="1">
                <a:latin typeface="Arial"/>
                <a:cs typeface="Arial"/>
              </a:rPr>
              <a:t>a  </a:t>
            </a:r>
            <a:r>
              <a:rPr dirty="0" sz="3600" spc="-5" i="1">
                <a:latin typeface="Arial"/>
                <a:cs typeface="Arial"/>
              </a:rPr>
              <a:t>Square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1016" y="2735071"/>
            <a:ext cx="6708140" cy="88011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Example: A square has a width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8 cm, 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what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is its</a:t>
            </a:r>
            <a:r>
              <a:rPr dirty="0" sz="2800" spc="2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Perimeter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334383" y="4836413"/>
            <a:ext cx="1995170" cy="1996439"/>
            <a:chOff x="6334383" y="4836413"/>
            <a:chExt cx="1995170" cy="1996439"/>
          </a:xfrm>
        </p:grpSpPr>
        <p:sp>
          <p:nvSpPr>
            <p:cNvPr id="5" name="object 5"/>
            <p:cNvSpPr/>
            <p:nvPr/>
          </p:nvSpPr>
          <p:spPr>
            <a:xfrm>
              <a:off x="6353433" y="4855463"/>
              <a:ext cx="1957070" cy="1958339"/>
            </a:xfrm>
            <a:custGeom>
              <a:avLst/>
              <a:gdLst/>
              <a:ahLst/>
              <a:cxnLst/>
              <a:rect l="l" t="t" r="r" b="b"/>
              <a:pathLst>
                <a:path w="1957070" h="1958340">
                  <a:moveTo>
                    <a:pt x="1956815" y="1958339"/>
                  </a:moveTo>
                  <a:lnTo>
                    <a:pt x="1956815" y="0"/>
                  </a:lnTo>
                  <a:lnTo>
                    <a:pt x="0" y="0"/>
                  </a:lnTo>
                  <a:lnTo>
                    <a:pt x="0" y="1958339"/>
                  </a:lnTo>
                  <a:lnTo>
                    <a:pt x="1956815" y="1958339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353433" y="4855463"/>
              <a:ext cx="1957070" cy="1958339"/>
            </a:xfrm>
            <a:custGeom>
              <a:avLst/>
              <a:gdLst/>
              <a:ahLst/>
              <a:cxnLst/>
              <a:rect l="l" t="t" r="r" b="b"/>
              <a:pathLst>
                <a:path w="1957070" h="1958340">
                  <a:moveTo>
                    <a:pt x="0" y="0"/>
                  </a:moveTo>
                  <a:lnTo>
                    <a:pt x="0" y="1958339"/>
                  </a:lnTo>
                  <a:lnTo>
                    <a:pt x="1956815" y="1958339"/>
                  </a:lnTo>
                  <a:lnTo>
                    <a:pt x="1956815" y="0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6759839" y="4464810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70506" y="6891017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23692" y="5677913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34657" y="5677913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30639" y="4931154"/>
            <a:ext cx="3206750" cy="1216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b="1">
                <a:solidFill>
                  <a:srgbClr val="3B763B"/>
                </a:solidFill>
                <a:latin typeface="Arial"/>
                <a:cs typeface="Arial"/>
              </a:rPr>
              <a:t>8 + 8 + 8 + 8 = 32</a:t>
            </a:r>
            <a:r>
              <a:rPr dirty="0" sz="2600" spc="-80" b="1">
                <a:solidFill>
                  <a:srgbClr val="3B763B"/>
                </a:solidFill>
                <a:latin typeface="Arial"/>
                <a:cs typeface="Arial"/>
              </a:rPr>
              <a:t> </a:t>
            </a:r>
            <a:r>
              <a:rPr dirty="0" sz="26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2600" b="1">
                <a:solidFill>
                  <a:srgbClr val="003265"/>
                </a:solidFill>
                <a:latin typeface="Arial"/>
                <a:cs typeface="Arial"/>
              </a:rPr>
              <a:t>or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600" b="1">
                <a:solidFill>
                  <a:srgbClr val="3B763B"/>
                </a:solidFill>
                <a:latin typeface="Arial"/>
                <a:cs typeface="Arial"/>
              </a:rPr>
              <a:t>4 X 8 = 32</a:t>
            </a:r>
            <a:r>
              <a:rPr dirty="0" sz="2600" spc="-35" b="1">
                <a:solidFill>
                  <a:srgbClr val="3B763B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3B763B"/>
                </a:solidFill>
                <a:latin typeface="Arial"/>
                <a:cs typeface="Arial"/>
              </a:rPr>
              <a:t>cm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3" y="1639315"/>
            <a:ext cx="3253104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i="1">
                <a:solidFill>
                  <a:srgbClr val="006565"/>
                </a:solidFill>
                <a:latin typeface="Arial"/>
                <a:cs typeface="Arial"/>
              </a:rPr>
              <a:t>Area of a</a:t>
            </a:r>
            <a:r>
              <a:rPr dirty="0" spc="-114" i="1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dirty="0" spc="-5" i="1">
                <a:latin typeface="Arial"/>
                <a:cs typeface="Arial"/>
              </a:rPr>
              <a:t>Square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5257" y="2735071"/>
            <a:ext cx="8114665" cy="1692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The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area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a square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is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one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side times one</a:t>
            </a:r>
            <a:r>
              <a:rPr dirty="0" sz="2800" spc="100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side: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300">
              <a:latin typeface="Arial"/>
              <a:cs typeface="Arial"/>
            </a:endParaRPr>
          </a:p>
          <a:p>
            <a:pPr marL="624840">
              <a:lnSpc>
                <a:spcPct val="100000"/>
              </a:lnSpc>
              <a:spcBef>
                <a:spcPts val="5"/>
              </a:spcBef>
            </a:pPr>
            <a:r>
              <a:rPr dirty="0" sz="4000" spc="-5" b="1">
                <a:solidFill>
                  <a:srgbClr val="006500"/>
                </a:solidFill>
                <a:latin typeface="Arial"/>
                <a:cs typeface="Arial"/>
              </a:rPr>
              <a:t>a x a =</a:t>
            </a:r>
            <a:r>
              <a:rPr dirty="0" sz="4000" spc="20" b="1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006500"/>
                </a:solidFill>
                <a:latin typeface="Arial"/>
                <a:cs typeface="Arial"/>
              </a:rPr>
              <a:t>area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338194" y="3360420"/>
            <a:ext cx="2548255" cy="2560320"/>
            <a:chOff x="6338194" y="3360420"/>
            <a:chExt cx="2548255" cy="2560320"/>
          </a:xfrm>
        </p:grpSpPr>
        <p:sp>
          <p:nvSpPr>
            <p:cNvPr id="5" name="object 5"/>
            <p:cNvSpPr/>
            <p:nvPr/>
          </p:nvSpPr>
          <p:spPr>
            <a:xfrm>
              <a:off x="7109338" y="3632454"/>
              <a:ext cx="33655" cy="0"/>
            </a:xfrm>
            <a:custGeom>
              <a:avLst/>
              <a:gdLst/>
              <a:ahLst/>
              <a:cxnLst/>
              <a:rect l="l" t="t" r="r" b="b"/>
              <a:pathLst>
                <a:path w="33654" h="0">
                  <a:moveTo>
                    <a:pt x="0" y="0"/>
                  </a:moveTo>
                  <a:lnTo>
                    <a:pt x="33528" y="0"/>
                  </a:lnTo>
                </a:path>
              </a:pathLst>
            </a:custGeom>
            <a:ln w="32003">
              <a:solidFill>
                <a:srgbClr val="F6F6F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8718682" y="4560570"/>
              <a:ext cx="33655" cy="0"/>
            </a:xfrm>
            <a:custGeom>
              <a:avLst/>
              <a:gdLst/>
              <a:ahLst/>
              <a:cxnLst/>
              <a:rect l="l" t="t" r="r" b="b"/>
              <a:pathLst>
                <a:path w="33654" h="0">
                  <a:moveTo>
                    <a:pt x="0" y="0"/>
                  </a:moveTo>
                  <a:lnTo>
                    <a:pt x="33528" y="0"/>
                  </a:lnTo>
                </a:path>
              </a:pathLst>
            </a:custGeom>
            <a:ln w="32003">
              <a:solidFill>
                <a:srgbClr val="EEEEE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338194" y="3360420"/>
              <a:ext cx="2548128" cy="227228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606418" y="5104638"/>
              <a:ext cx="33655" cy="0"/>
            </a:xfrm>
            <a:custGeom>
              <a:avLst/>
              <a:gdLst/>
              <a:ahLst/>
              <a:cxnLst/>
              <a:rect l="l" t="t" r="r" b="b"/>
              <a:pathLst>
                <a:path w="33654" h="0">
                  <a:moveTo>
                    <a:pt x="0" y="0"/>
                  </a:moveTo>
                  <a:lnTo>
                    <a:pt x="33528" y="0"/>
                  </a:lnTo>
                </a:path>
              </a:pathLst>
            </a:custGeom>
            <a:ln w="32003">
              <a:solidFill>
                <a:srgbClr val="DDDDD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081650" y="5616702"/>
              <a:ext cx="67310" cy="0"/>
            </a:xfrm>
            <a:custGeom>
              <a:avLst/>
              <a:gdLst/>
              <a:ahLst/>
              <a:cxnLst/>
              <a:rect l="l" t="t" r="r" b="b"/>
              <a:pathLst>
                <a:path w="67309" h="0">
                  <a:moveTo>
                    <a:pt x="0" y="0"/>
                  </a:moveTo>
                  <a:lnTo>
                    <a:pt x="67056" y="0"/>
                  </a:lnTo>
                </a:path>
              </a:pathLst>
            </a:custGeom>
            <a:ln w="32003">
              <a:solidFill>
                <a:srgbClr val="F6F6F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344034" y="5632704"/>
              <a:ext cx="335280" cy="2880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3" y="1639315"/>
            <a:ext cx="381698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i="1">
                <a:solidFill>
                  <a:srgbClr val="006565"/>
                </a:solidFill>
                <a:latin typeface="Arial"/>
                <a:cs typeface="Arial"/>
              </a:rPr>
              <a:t>Area of a</a:t>
            </a:r>
            <a:r>
              <a:rPr dirty="0" spc="-110" i="1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dirty="0" spc="-5" i="1">
                <a:latin typeface="Arial"/>
                <a:cs typeface="Arial"/>
              </a:rPr>
              <a:t>Rectangle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1016" y="2735071"/>
            <a:ext cx="7282815" cy="1391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The Area is the </a:t>
            </a:r>
            <a:r>
              <a:rPr dirty="0" sz="2800" spc="-10" b="1">
                <a:solidFill>
                  <a:srgbClr val="FF0000"/>
                </a:solidFill>
                <a:latin typeface="Arial"/>
                <a:cs typeface="Arial"/>
              </a:rPr>
              <a:t>long </a:t>
            </a:r>
            <a:r>
              <a:rPr dirty="0" sz="2800" b="1">
                <a:solidFill>
                  <a:srgbClr val="FF0000"/>
                </a:solidFill>
                <a:latin typeface="Arial"/>
                <a:cs typeface="Arial"/>
              </a:rPr>
              <a:t>side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(width/w)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times</a:t>
            </a:r>
            <a:r>
              <a:rPr dirty="0" sz="2800" spc="4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short side</a:t>
            </a:r>
            <a:r>
              <a:rPr dirty="0" sz="28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(height/h)</a:t>
            </a:r>
            <a:r>
              <a:rPr dirty="0" sz="2800" spc="-5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882650">
              <a:lnSpc>
                <a:spcPct val="100000"/>
              </a:lnSpc>
              <a:spcBef>
                <a:spcPts val="675"/>
              </a:spcBef>
              <a:tabLst>
                <a:tab pos="2178050" algn="l"/>
              </a:tabLst>
            </a:pP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Area</a:t>
            </a:r>
            <a:r>
              <a:rPr dirty="0" sz="2800" spc="5" b="1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=	w (long side) × h </a:t>
            </a:r>
            <a:r>
              <a:rPr dirty="0" sz="2800" b="1">
                <a:solidFill>
                  <a:srgbClr val="006500"/>
                </a:solidFill>
                <a:latin typeface="Arial"/>
                <a:cs typeface="Arial"/>
              </a:rPr>
              <a:t>(short</a:t>
            </a:r>
            <a:r>
              <a:rPr dirty="0" sz="2800" spc="-15" b="1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side)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71466" y="5184647"/>
            <a:ext cx="356615" cy="512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82674" y="4896611"/>
            <a:ext cx="2773679" cy="1152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6935602" y="4896611"/>
            <a:ext cx="356870" cy="1184275"/>
            <a:chOff x="6935602" y="4896611"/>
            <a:chExt cx="356870" cy="1184275"/>
          </a:xfrm>
        </p:grpSpPr>
        <p:sp>
          <p:nvSpPr>
            <p:cNvPr id="7" name="object 7"/>
            <p:cNvSpPr/>
            <p:nvPr/>
          </p:nvSpPr>
          <p:spPr>
            <a:xfrm>
              <a:off x="7094098" y="4896611"/>
              <a:ext cx="40005" cy="32384"/>
            </a:xfrm>
            <a:custGeom>
              <a:avLst/>
              <a:gdLst/>
              <a:ahLst/>
              <a:cxnLst/>
              <a:rect l="l" t="t" r="r" b="b"/>
              <a:pathLst>
                <a:path w="40004" h="32385">
                  <a:moveTo>
                    <a:pt x="0" y="32003"/>
                  </a:moveTo>
                  <a:lnTo>
                    <a:pt x="39623" y="32003"/>
                  </a:lnTo>
                  <a:lnTo>
                    <a:pt x="39623" y="0"/>
                  </a:lnTo>
                  <a:lnTo>
                    <a:pt x="0" y="0"/>
                  </a:lnTo>
                  <a:lnTo>
                    <a:pt x="0" y="32003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094098" y="4928615"/>
              <a:ext cx="40005" cy="32384"/>
            </a:xfrm>
            <a:custGeom>
              <a:avLst/>
              <a:gdLst/>
              <a:ahLst/>
              <a:cxnLst/>
              <a:rect l="l" t="t" r="r" b="b"/>
              <a:pathLst>
                <a:path w="40004" h="32385">
                  <a:moveTo>
                    <a:pt x="0" y="32003"/>
                  </a:moveTo>
                  <a:lnTo>
                    <a:pt x="39623" y="32003"/>
                  </a:lnTo>
                  <a:lnTo>
                    <a:pt x="39623" y="0"/>
                  </a:lnTo>
                  <a:lnTo>
                    <a:pt x="0" y="0"/>
                  </a:lnTo>
                  <a:lnTo>
                    <a:pt x="0" y="32003"/>
                  </a:lnTo>
                  <a:close/>
                </a:path>
              </a:pathLst>
            </a:custGeom>
            <a:solidFill>
              <a:srgbClr val="5D5D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975226" y="4960619"/>
              <a:ext cx="277368" cy="38404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935602" y="5328665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 h="0">
                  <a:moveTo>
                    <a:pt x="0" y="0"/>
                  </a:moveTo>
                  <a:lnTo>
                    <a:pt x="79247" y="0"/>
                  </a:lnTo>
                </a:path>
                <a:path w="356870" h="0">
                  <a:moveTo>
                    <a:pt x="277367" y="0"/>
                  </a:moveTo>
                  <a:lnTo>
                    <a:pt x="356615" y="0"/>
                  </a:lnTo>
                </a:path>
              </a:pathLst>
            </a:custGeom>
            <a:ln w="32003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935602" y="5344667"/>
              <a:ext cx="356615" cy="67208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094098" y="6016751"/>
              <a:ext cx="40005" cy="32384"/>
            </a:xfrm>
            <a:custGeom>
              <a:avLst/>
              <a:gdLst/>
              <a:ahLst/>
              <a:cxnLst/>
              <a:rect l="l" t="t" r="r" b="b"/>
              <a:pathLst>
                <a:path w="40004" h="32385">
                  <a:moveTo>
                    <a:pt x="0" y="32003"/>
                  </a:moveTo>
                  <a:lnTo>
                    <a:pt x="39623" y="32003"/>
                  </a:lnTo>
                  <a:lnTo>
                    <a:pt x="39623" y="0"/>
                  </a:lnTo>
                  <a:lnTo>
                    <a:pt x="0" y="0"/>
                  </a:lnTo>
                  <a:lnTo>
                    <a:pt x="0" y="32003"/>
                  </a:lnTo>
                  <a:close/>
                </a:path>
              </a:pathLst>
            </a:custGeom>
            <a:solidFill>
              <a:srgbClr val="1A1A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094098" y="6048755"/>
              <a:ext cx="40005" cy="32384"/>
            </a:xfrm>
            <a:custGeom>
              <a:avLst/>
              <a:gdLst/>
              <a:ahLst/>
              <a:cxnLst/>
              <a:rect l="l" t="t" r="r" b="b"/>
              <a:pathLst>
                <a:path w="40004" h="32385">
                  <a:moveTo>
                    <a:pt x="0" y="32003"/>
                  </a:moveTo>
                  <a:lnTo>
                    <a:pt x="39623" y="32003"/>
                  </a:lnTo>
                  <a:lnTo>
                    <a:pt x="39623" y="0"/>
                  </a:lnTo>
                  <a:lnTo>
                    <a:pt x="0" y="0"/>
                  </a:lnTo>
                  <a:lnTo>
                    <a:pt x="0" y="32003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/>
          <p:cNvGrpSpPr/>
          <p:nvPr/>
        </p:nvGrpSpPr>
        <p:grpSpPr>
          <a:xfrm>
            <a:off x="4161921" y="6144767"/>
            <a:ext cx="2615565" cy="640080"/>
            <a:chOff x="4161921" y="6144767"/>
            <a:chExt cx="2615565" cy="640080"/>
          </a:xfrm>
        </p:grpSpPr>
        <p:sp>
          <p:nvSpPr>
            <p:cNvPr id="15" name="object 15"/>
            <p:cNvSpPr/>
            <p:nvPr/>
          </p:nvSpPr>
          <p:spPr>
            <a:xfrm>
              <a:off x="4677033" y="6160769"/>
              <a:ext cx="1624965" cy="256540"/>
            </a:xfrm>
            <a:custGeom>
              <a:avLst/>
              <a:gdLst/>
              <a:ahLst/>
              <a:cxnLst/>
              <a:rect l="l" t="t" r="r" b="b"/>
              <a:pathLst>
                <a:path w="1624964" h="256539">
                  <a:moveTo>
                    <a:pt x="0" y="0"/>
                  </a:moveTo>
                  <a:lnTo>
                    <a:pt x="39623" y="0"/>
                  </a:lnTo>
                </a:path>
                <a:path w="1624964" h="256539">
                  <a:moveTo>
                    <a:pt x="1584960" y="0"/>
                  </a:moveTo>
                  <a:lnTo>
                    <a:pt x="1624583" y="0"/>
                  </a:lnTo>
                </a:path>
                <a:path w="1624964" h="256539">
                  <a:moveTo>
                    <a:pt x="0" y="256032"/>
                  </a:moveTo>
                  <a:lnTo>
                    <a:pt x="39623" y="256032"/>
                  </a:lnTo>
                </a:path>
              </a:pathLst>
            </a:custGeom>
            <a:ln w="32003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161921" y="6176771"/>
              <a:ext cx="2615183" cy="60807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261993" y="6416801"/>
              <a:ext cx="40005" cy="0"/>
            </a:xfrm>
            <a:custGeom>
              <a:avLst/>
              <a:gdLst/>
              <a:ahLst/>
              <a:cxnLst/>
              <a:rect l="l" t="t" r="r" b="b"/>
              <a:pathLst>
                <a:path w="40004" h="0">
                  <a:moveTo>
                    <a:pt x="0" y="0"/>
                  </a:moveTo>
                  <a:lnTo>
                    <a:pt x="39623" y="0"/>
                  </a:lnTo>
                </a:path>
              </a:pathLst>
            </a:custGeom>
            <a:ln w="32003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3" y="1578355"/>
            <a:ext cx="1929764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Rev</a:t>
            </a:r>
            <a:r>
              <a:rPr dirty="0" sz="3600" spc="-10"/>
              <a:t>i</a:t>
            </a:r>
            <a:r>
              <a:rPr dirty="0" sz="3600"/>
              <a:t>s</a:t>
            </a:r>
            <a:r>
              <a:rPr dirty="0" sz="3600" spc="-20"/>
              <a:t>i</a:t>
            </a:r>
            <a:r>
              <a:rPr dirty="0" sz="3600" spc="-5"/>
              <a:t>o</a:t>
            </a:r>
            <a:r>
              <a:rPr dirty="0" sz="3600"/>
              <a:t>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91016" y="2735071"/>
            <a:ext cx="99441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003265"/>
                </a:solidFill>
                <a:latin typeface="Arial"/>
                <a:cs typeface="Arial"/>
              </a:rPr>
              <a:t>M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at</a:t>
            </a:r>
            <a:r>
              <a:rPr dirty="0" sz="2800">
                <a:solidFill>
                  <a:srgbClr val="003265"/>
                </a:solidFill>
                <a:latin typeface="Arial"/>
                <a:cs typeface="Arial"/>
              </a:rPr>
              <a:t>c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h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1941" y="3706367"/>
            <a:ext cx="3744595" cy="721360"/>
          </a:xfrm>
          <a:prstGeom prst="rect">
            <a:avLst/>
          </a:prstGeom>
          <a:solidFill>
            <a:srgbClr val="FF6500"/>
          </a:solidFill>
        </p:spPr>
        <p:txBody>
          <a:bodyPr wrap="square" lIns="0" tIns="40640" rIns="0" bIns="0" rtlCol="0" vert="horz">
            <a:spAutoFit/>
          </a:bodyPr>
          <a:lstStyle/>
          <a:p>
            <a:pPr marL="1102995" marR="264160" indent="-832485">
              <a:lnSpc>
                <a:spcPct val="100000"/>
              </a:lnSpc>
              <a:spcBef>
                <a:spcPts val="320"/>
              </a:spcBef>
            </a:pP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flat </a:t>
            </a:r>
            <a:r>
              <a:rPr dirty="0" sz="1800" spc="-10">
                <a:solidFill>
                  <a:srgbClr val="003265"/>
                </a:solidFill>
                <a:latin typeface="Arial"/>
                <a:cs typeface="Arial"/>
              </a:rPr>
              <a:t>shape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with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4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equals sides  </a:t>
            </a:r>
            <a:r>
              <a:rPr dirty="0" sz="1800" spc="-10">
                <a:solidFill>
                  <a:srgbClr val="003265"/>
                </a:solidFill>
                <a:latin typeface="Arial"/>
                <a:cs typeface="Arial"/>
              </a:rPr>
              <a:t>and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4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right</a:t>
            </a:r>
            <a:r>
              <a:rPr dirty="0" sz="1800" spc="-1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angles.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3433" y="3777995"/>
            <a:ext cx="1125220" cy="367665"/>
          </a:xfrm>
          <a:prstGeom prst="rect">
            <a:avLst/>
          </a:prstGeom>
          <a:solidFill>
            <a:srgbClr val="00FFFF"/>
          </a:solidFill>
        </p:spPr>
        <p:txBody>
          <a:bodyPr wrap="square" lIns="0" tIns="3937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310"/>
              </a:spcBef>
            </a:pP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rectangle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3569" y="5506211"/>
            <a:ext cx="4572000" cy="64198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40640" rIns="0" bIns="0" rtlCol="0" vert="horz">
            <a:spAutoFit/>
          </a:bodyPr>
          <a:lstStyle/>
          <a:p>
            <a:pPr marL="883919" marR="372110" indent="-501650">
              <a:lnSpc>
                <a:spcPct val="100000"/>
              </a:lnSpc>
              <a:spcBef>
                <a:spcPts val="320"/>
              </a:spcBef>
            </a:pP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flat </a:t>
            </a:r>
            <a:r>
              <a:rPr dirty="0" sz="1800" spc="-10">
                <a:solidFill>
                  <a:srgbClr val="003265"/>
                </a:solidFill>
                <a:latin typeface="Arial"/>
                <a:cs typeface="Arial"/>
              </a:rPr>
              <a:t>shape where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opposite </a:t>
            </a:r>
            <a:r>
              <a:rPr dirty="0" sz="1800" spc="-10">
                <a:solidFill>
                  <a:srgbClr val="003265"/>
                </a:solidFill>
                <a:latin typeface="Arial"/>
                <a:cs typeface="Arial"/>
              </a:rPr>
              <a:t>sides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are  parallel and of equal</a:t>
            </a:r>
            <a:r>
              <a:rPr dirty="0" sz="1800" spc="-1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lenght.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9402" y="5649467"/>
            <a:ext cx="882650" cy="367665"/>
          </a:xfrm>
          <a:prstGeom prst="rect">
            <a:avLst/>
          </a:prstGeom>
          <a:solidFill>
            <a:srgbClr val="FFCC00"/>
          </a:solidFill>
        </p:spPr>
        <p:txBody>
          <a:bodyPr wrap="square" lIns="0" tIns="4064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dirty="0" sz="1800" spc="-10">
                <a:solidFill>
                  <a:srgbClr val="003265"/>
                </a:solidFill>
                <a:latin typeface="Arial"/>
                <a:cs typeface="Arial"/>
              </a:rPr>
              <a:t>square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7197" rIns="0" bIns="0" rtlCol="0" vert="horz">
            <a:spAutoFit/>
          </a:bodyPr>
          <a:lstStyle/>
          <a:p>
            <a:pPr marL="12700" marR="5080" indent="-635">
              <a:lnSpc>
                <a:spcPts val="3440"/>
              </a:lnSpc>
              <a:spcBef>
                <a:spcPts val="550"/>
              </a:spcBef>
            </a:pPr>
            <a:r>
              <a:rPr dirty="0" spc="-5"/>
              <a:t>Revision: </a:t>
            </a:r>
            <a:r>
              <a:rPr dirty="0" spc="-10">
                <a:solidFill>
                  <a:srgbClr val="006565"/>
                </a:solidFill>
              </a:rPr>
              <a:t>Calculating </a:t>
            </a:r>
            <a:r>
              <a:rPr dirty="0">
                <a:solidFill>
                  <a:srgbClr val="006565"/>
                </a:solidFill>
              </a:rPr>
              <a:t>the </a:t>
            </a:r>
            <a:r>
              <a:rPr dirty="0" spc="-5" i="1">
                <a:latin typeface="Arial"/>
                <a:cs typeface="Arial"/>
              </a:rPr>
              <a:t>Area </a:t>
            </a:r>
            <a:r>
              <a:rPr dirty="0" i="1">
                <a:latin typeface="Arial"/>
                <a:cs typeface="Arial"/>
              </a:rPr>
              <a:t>of a  </a:t>
            </a:r>
            <a:r>
              <a:rPr dirty="0" spc="-5" i="1">
                <a:latin typeface="Arial"/>
                <a:cs typeface="Arial"/>
              </a:rPr>
              <a:t>Square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421763" y="4034789"/>
            <a:ext cx="1995170" cy="1996439"/>
            <a:chOff x="4421763" y="4034789"/>
            <a:chExt cx="1995170" cy="1996439"/>
          </a:xfrm>
        </p:grpSpPr>
        <p:sp>
          <p:nvSpPr>
            <p:cNvPr id="4" name="object 4"/>
            <p:cNvSpPr/>
            <p:nvPr/>
          </p:nvSpPr>
          <p:spPr>
            <a:xfrm>
              <a:off x="4440813" y="4053839"/>
              <a:ext cx="1957070" cy="1958339"/>
            </a:xfrm>
            <a:custGeom>
              <a:avLst/>
              <a:gdLst/>
              <a:ahLst/>
              <a:cxnLst/>
              <a:rect l="l" t="t" r="r" b="b"/>
              <a:pathLst>
                <a:path w="1957070" h="1958339">
                  <a:moveTo>
                    <a:pt x="1956815" y="1958339"/>
                  </a:moveTo>
                  <a:lnTo>
                    <a:pt x="1956815" y="0"/>
                  </a:lnTo>
                  <a:lnTo>
                    <a:pt x="0" y="0"/>
                  </a:lnTo>
                  <a:lnTo>
                    <a:pt x="0" y="1958339"/>
                  </a:lnTo>
                  <a:lnTo>
                    <a:pt x="1956815" y="1958339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440813" y="4053839"/>
              <a:ext cx="1957070" cy="1958339"/>
            </a:xfrm>
            <a:custGeom>
              <a:avLst/>
              <a:gdLst/>
              <a:ahLst/>
              <a:cxnLst/>
              <a:rect l="l" t="t" r="r" b="b"/>
              <a:pathLst>
                <a:path w="1957070" h="1958339">
                  <a:moveTo>
                    <a:pt x="0" y="0"/>
                  </a:moveTo>
                  <a:lnTo>
                    <a:pt x="0" y="1958339"/>
                  </a:lnTo>
                  <a:lnTo>
                    <a:pt x="1956815" y="1958339"/>
                  </a:lnTo>
                  <a:lnTo>
                    <a:pt x="1956815" y="0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691016" y="2735071"/>
            <a:ext cx="6708140" cy="122682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Example: A square has a width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8 cm, 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what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is its</a:t>
            </a:r>
            <a:r>
              <a:rPr dirty="0" sz="2800" spc="2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Area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  <a:p>
            <a:pPr algn="ctr" marL="732155">
              <a:lnSpc>
                <a:spcPct val="100000"/>
              </a:lnSpc>
              <a:spcBef>
                <a:spcPts val="57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1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27991" y="6087869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82702" y="4873242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93666" y="4873242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7197" rIns="0" bIns="0" rtlCol="0" vert="horz">
            <a:spAutoFit/>
          </a:bodyPr>
          <a:lstStyle/>
          <a:p>
            <a:pPr marL="12700" marR="5080" indent="-635">
              <a:lnSpc>
                <a:spcPts val="3440"/>
              </a:lnSpc>
              <a:spcBef>
                <a:spcPts val="550"/>
              </a:spcBef>
            </a:pPr>
            <a:r>
              <a:rPr dirty="0" spc="-5">
                <a:solidFill>
                  <a:srgbClr val="006565"/>
                </a:solidFill>
              </a:rPr>
              <a:t>Geometry is about </a:t>
            </a:r>
            <a:r>
              <a:rPr dirty="0" spc="-5" i="1">
                <a:solidFill>
                  <a:srgbClr val="FF0065"/>
                </a:solidFill>
                <a:latin typeface="Arial"/>
                <a:cs typeface="Arial"/>
              </a:rPr>
              <a:t>shapes </a:t>
            </a:r>
            <a:r>
              <a:rPr dirty="0" spc="-5">
                <a:solidFill>
                  <a:srgbClr val="006565"/>
                </a:solidFill>
              </a:rPr>
              <a:t>and</a:t>
            </a:r>
            <a:r>
              <a:rPr dirty="0" spc="-95">
                <a:solidFill>
                  <a:srgbClr val="006565"/>
                </a:solidFill>
              </a:rPr>
              <a:t> </a:t>
            </a:r>
            <a:r>
              <a:rPr dirty="0" spc="-5">
                <a:solidFill>
                  <a:srgbClr val="006565"/>
                </a:solidFill>
              </a:rPr>
              <a:t>their  properties.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883030" y="2948939"/>
            <a:ext cx="2661285" cy="1165860"/>
            <a:chOff x="3883030" y="2948939"/>
            <a:chExt cx="2661285" cy="1165860"/>
          </a:xfrm>
        </p:grpSpPr>
        <p:sp>
          <p:nvSpPr>
            <p:cNvPr id="4" name="object 4"/>
            <p:cNvSpPr/>
            <p:nvPr/>
          </p:nvSpPr>
          <p:spPr>
            <a:xfrm>
              <a:off x="5871850" y="2955797"/>
              <a:ext cx="13970" cy="0"/>
            </a:xfrm>
            <a:custGeom>
              <a:avLst/>
              <a:gdLst/>
              <a:ahLst/>
              <a:cxnLst/>
              <a:rect l="l" t="t" r="r" b="b"/>
              <a:pathLst>
                <a:path w="13970" h="0">
                  <a:moveTo>
                    <a:pt x="0" y="0"/>
                  </a:moveTo>
                  <a:lnTo>
                    <a:pt x="13716" y="0"/>
                  </a:lnTo>
                </a:path>
              </a:pathLst>
            </a:custGeom>
            <a:ln w="13716">
              <a:solidFill>
                <a:srgbClr val="F3F6F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858134" y="2969513"/>
              <a:ext cx="27940" cy="0"/>
            </a:xfrm>
            <a:custGeom>
              <a:avLst/>
              <a:gdLst/>
              <a:ahLst/>
              <a:cxnLst/>
              <a:rect l="l" t="t" r="r" b="b"/>
              <a:pathLst>
                <a:path w="27939" h="0">
                  <a:moveTo>
                    <a:pt x="0" y="0"/>
                  </a:moveTo>
                  <a:lnTo>
                    <a:pt x="27432" y="0"/>
                  </a:lnTo>
                </a:path>
              </a:pathLst>
            </a:custGeom>
            <a:ln w="13716">
              <a:solidFill>
                <a:srgbClr val="DEDFF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501518" y="2976371"/>
              <a:ext cx="370332" cy="2743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637410" y="3236975"/>
              <a:ext cx="1769364" cy="5486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623694" y="3298697"/>
              <a:ext cx="1728470" cy="0"/>
            </a:xfrm>
            <a:custGeom>
              <a:avLst/>
              <a:gdLst/>
              <a:ahLst/>
              <a:cxnLst/>
              <a:rect l="l" t="t" r="r" b="b"/>
              <a:pathLst>
                <a:path w="1728470" h="0">
                  <a:moveTo>
                    <a:pt x="0" y="0"/>
                  </a:moveTo>
                  <a:lnTo>
                    <a:pt x="1728216" y="0"/>
                  </a:lnTo>
                </a:path>
              </a:pathLst>
            </a:custGeom>
            <a:ln w="13716">
              <a:solidFill>
                <a:srgbClr val="DEDFF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883030" y="3305555"/>
              <a:ext cx="2660904" cy="30175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228465" y="3600449"/>
              <a:ext cx="41275" cy="0"/>
            </a:xfrm>
            <a:custGeom>
              <a:avLst/>
              <a:gdLst/>
              <a:ahLst/>
              <a:cxnLst/>
              <a:rect l="l" t="t" r="r" b="b"/>
              <a:pathLst>
                <a:path w="41275" h="0">
                  <a:moveTo>
                    <a:pt x="0" y="0"/>
                  </a:moveTo>
                  <a:lnTo>
                    <a:pt x="41148" y="0"/>
                  </a:lnTo>
                </a:path>
              </a:pathLst>
            </a:custGeom>
            <a:ln w="13716">
              <a:solidFill>
                <a:srgbClr val="F3F6F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020190" y="3607307"/>
              <a:ext cx="1975104" cy="2057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033906" y="3819905"/>
              <a:ext cx="1714500" cy="0"/>
            </a:xfrm>
            <a:custGeom>
              <a:avLst/>
              <a:gdLst/>
              <a:ahLst/>
              <a:cxnLst/>
              <a:rect l="l" t="t" r="r" b="b"/>
              <a:pathLst>
                <a:path w="1714500" h="0">
                  <a:moveTo>
                    <a:pt x="0" y="0"/>
                  </a:moveTo>
                  <a:lnTo>
                    <a:pt x="27432" y="0"/>
                  </a:lnTo>
                </a:path>
                <a:path w="1714500" h="0">
                  <a:moveTo>
                    <a:pt x="41148" y="0"/>
                  </a:moveTo>
                  <a:lnTo>
                    <a:pt x="54864" y="0"/>
                  </a:lnTo>
                </a:path>
                <a:path w="1714500" h="0">
                  <a:moveTo>
                    <a:pt x="68579" y="0"/>
                  </a:moveTo>
                  <a:lnTo>
                    <a:pt x="82296" y="0"/>
                  </a:lnTo>
                </a:path>
                <a:path w="1714500" h="0">
                  <a:moveTo>
                    <a:pt x="123443" y="0"/>
                  </a:moveTo>
                  <a:lnTo>
                    <a:pt x="137160" y="0"/>
                  </a:lnTo>
                </a:path>
                <a:path w="1714500" h="0">
                  <a:moveTo>
                    <a:pt x="164591" y="0"/>
                  </a:moveTo>
                  <a:lnTo>
                    <a:pt x="205740" y="0"/>
                  </a:lnTo>
                </a:path>
                <a:path w="1714500" h="0">
                  <a:moveTo>
                    <a:pt x="246887" y="0"/>
                  </a:moveTo>
                  <a:lnTo>
                    <a:pt x="274320" y="0"/>
                  </a:lnTo>
                </a:path>
                <a:path w="1714500" h="0">
                  <a:moveTo>
                    <a:pt x="288036" y="0"/>
                  </a:moveTo>
                  <a:lnTo>
                    <a:pt x="301752" y="0"/>
                  </a:lnTo>
                </a:path>
                <a:path w="1714500" h="0">
                  <a:moveTo>
                    <a:pt x="315467" y="0"/>
                  </a:moveTo>
                  <a:lnTo>
                    <a:pt x="356616" y="0"/>
                  </a:lnTo>
                </a:path>
                <a:path w="1714500" h="0">
                  <a:moveTo>
                    <a:pt x="370331" y="0"/>
                  </a:moveTo>
                  <a:lnTo>
                    <a:pt x="397764" y="0"/>
                  </a:lnTo>
                </a:path>
                <a:path w="1714500" h="0">
                  <a:moveTo>
                    <a:pt x="411479" y="0"/>
                  </a:moveTo>
                  <a:lnTo>
                    <a:pt x="438912" y="0"/>
                  </a:lnTo>
                </a:path>
                <a:path w="1714500" h="0">
                  <a:moveTo>
                    <a:pt x="466343" y="0"/>
                  </a:moveTo>
                  <a:lnTo>
                    <a:pt x="480060" y="0"/>
                  </a:lnTo>
                </a:path>
                <a:path w="1714500" h="0">
                  <a:moveTo>
                    <a:pt x="507491" y="0"/>
                  </a:moveTo>
                  <a:lnTo>
                    <a:pt x="521208" y="0"/>
                  </a:lnTo>
                </a:path>
                <a:path w="1714500" h="0">
                  <a:moveTo>
                    <a:pt x="534924" y="0"/>
                  </a:moveTo>
                  <a:lnTo>
                    <a:pt x="562356" y="0"/>
                  </a:lnTo>
                </a:path>
                <a:path w="1714500" h="0">
                  <a:moveTo>
                    <a:pt x="576072" y="0"/>
                  </a:moveTo>
                  <a:lnTo>
                    <a:pt x="603504" y="0"/>
                  </a:lnTo>
                </a:path>
                <a:path w="1714500" h="0">
                  <a:moveTo>
                    <a:pt x="617219" y="0"/>
                  </a:moveTo>
                  <a:lnTo>
                    <a:pt x="630936" y="0"/>
                  </a:lnTo>
                </a:path>
                <a:path w="1714500" h="0">
                  <a:moveTo>
                    <a:pt x="658367" y="0"/>
                  </a:moveTo>
                  <a:lnTo>
                    <a:pt x="672084" y="0"/>
                  </a:lnTo>
                </a:path>
                <a:path w="1714500" h="0">
                  <a:moveTo>
                    <a:pt x="685800" y="0"/>
                  </a:moveTo>
                  <a:lnTo>
                    <a:pt x="699516" y="0"/>
                  </a:lnTo>
                </a:path>
                <a:path w="1714500" h="0">
                  <a:moveTo>
                    <a:pt x="740663" y="0"/>
                  </a:moveTo>
                  <a:lnTo>
                    <a:pt x="768096" y="0"/>
                  </a:lnTo>
                </a:path>
                <a:path w="1714500" h="0">
                  <a:moveTo>
                    <a:pt x="781812" y="0"/>
                  </a:moveTo>
                  <a:lnTo>
                    <a:pt x="795528" y="0"/>
                  </a:lnTo>
                </a:path>
                <a:path w="1714500" h="0">
                  <a:moveTo>
                    <a:pt x="918972" y="0"/>
                  </a:moveTo>
                  <a:lnTo>
                    <a:pt x="946404" y="0"/>
                  </a:lnTo>
                </a:path>
                <a:path w="1714500" h="0">
                  <a:moveTo>
                    <a:pt x="960119" y="0"/>
                  </a:moveTo>
                  <a:lnTo>
                    <a:pt x="987552" y="0"/>
                  </a:lnTo>
                </a:path>
                <a:path w="1714500" h="0">
                  <a:moveTo>
                    <a:pt x="1001267" y="0"/>
                  </a:moveTo>
                  <a:lnTo>
                    <a:pt x="1014984" y="0"/>
                  </a:lnTo>
                </a:path>
                <a:path w="1714500" h="0">
                  <a:moveTo>
                    <a:pt x="1028700" y="0"/>
                  </a:moveTo>
                  <a:lnTo>
                    <a:pt x="1042416" y="0"/>
                  </a:lnTo>
                </a:path>
                <a:path w="1714500" h="0">
                  <a:moveTo>
                    <a:pt x="1069848" y="0"/>
                  </a:moveTo>
                  <a:lnTo>
                    <a:pt x="1097280" y="0"/>
                  </a:lnTo>
                </a:path>
                <a:path w="1714500" h="0">
                  <a:moveTo>
                    <a:pt x="1110995" y="0"/>
                  </a:moveTo>
                  <a:lnTo>
                    <a:pt x="1124712" y="0"/>
                  </a:lnTo>
                </a:path>
                <a:path w="1714500" h="0">
                  <a:moveTo>
                    <a:pt x="1138427" y="0"/>
                  </a:moveTo>
                  <a:lnTo>
                    <a:pt x="1152144" y="0"/>
                  </a:lnTo>
                </a:path>
                <a:path w="1714500" h="0">
                  <a:moveTo>
                    <a:pt x="1165860" y="0"/>
                  </a:moveTo>
                  <a:lnTo>
                    <a:pt x="1193292" y="0"/>
                  </a:lnTo>
                </a:path>
                <a:path w="1714500" h="0">
                  <a:moveTo>
                    <a:pt x="1220724" y="0"/>
                  </a:moveTo>
                  <a:lnTo>
                    <a:pt x="1248156" y="0"/>
                  </a:lnTo>
                </a:path>
                <a:path w="1714500" h="0">
                  <a:moveTo>
                    <a:pt x="1261871" y="0"/>
                  </a:moveTo>
                  <a:lnTo>
                    <a:pt x="1275588" y="0"/>
                  </a:lnTo>
                </a:path>
                <a:path w="1714500" h="0">
                  <a:moveTo>
                    <a:pt x="1289303" y="0"/>
                  </a:moveTo>
                  <a:lnTo>
                    <a:pt x="1303020" y="0"/>
                  </a:lnTo>
                </a:path>
                <a:path w="1714500" h="0">
                  <a:moveTo>
                    <a:pt x="1316736" y="0"/>
                  </a:moveTo>
                  <a:lnTo>
                    <a:pt x="1330452" y="0"/>
                  </a:lnTo>
                </a:path>
                <a:path w="1714500" h="0">
                  <a:moveTo>
                    <a:pt x="1344167" y="0"/>
                  </a:moveTo>
                  <a:lnTo>
                    <a:pt x="1371600" y="0"/>
                  </a:lnTo>
                </a:path>
                <a:path w="1714500" h="0">
                  <a:moveTo>
                    <a:pt x="1399031" y="0"/>
                  </a:moveTo>
                  <a:lnTo>
                    <a:pt x="1412748" y="0"/>
                  </a:lnTo>
                </a:path>
                <a:path w="1714500" h="0">
                  <a:moveTo>
                    <a:pt x="1440179" y="0"/>
                  </a:moveTo>
                  <a:lnTo>
                    <a:pt x="1453896" y="0"/>
                  </a:lnTo>
                </a:path>
                <a:path w="1714500" h="0">
                  <a:moveTo>
                    <a:pt x="1467612" y="0"/>
                  </a:moveTo>
                  <a:lnTo>
                    <a:pt x="1495044" y="0"/>
                  </a:lnTo>
                </a:path>
                <a:path w="1714500" h="0">
                  <a:moveTo>
                    <a:pt x="1508760" y="0"/>
                  </a:moveTo>
                  <a:lnTo>
                    <a:pt x="1522476" y="0"/>
                  </a:lnTo>
                </a:path>
                <a:path w="1714500" h="0">
                  <a:moveTo>
                    <a:pt x="1536191" y="0"/>
                  </a:moveTo>
                  <a:lnTo>
                    <a:pt x="1549908" y="0"/>
                  </a:lnTo>
                </a:path>
                <a:path w="1714500" h="0">
                  <a:moveTo>
                    <a:pt x="1563624" y="0"/>
                  </a:moveTo>
                  <a:lnTo>
                    <a:pt x="1577340" y="0"/>
                  </a:lnTo>
                </a:path>
                <a:path w="1714500" h="0">
                  <a:moveTo>
                    <a:pt x="1591055" y="0"/>
                  </a:moveTo>
                  <a:lnTo>
                    <a:pt x="1604772" y="0"/>
                  </a:lnTo>
                </a:path>
                <a:path w="1714500" h="0">
                  <a:moveTo>
                    <a:pt x="1645919" y="0"/>
                  </a:moveTo>
                  <a:lnTo>
                    <a:pt x="1659636" y="0"/>
                  </a:lnTo>
                </a:path>
                <a:path w="1714500" h="0">
                  <a:moveTo>
                    <a:pt x="1687067" y="0"/>
                  </a:moveTo>
                  <a:lnTo>
                    <a:pt x="1714500" y="0"/>
                  </a:lnTo>
                </a:path>
              </a:pathLst>
            </a:custGeom>
            <a:ln w="13716">
              <a:solidFill>
                <a:srgbClr val="F3F6F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541398" y="3813047"/>
              <a:ext cx="370332" cy="30175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/>
          <p:nvPr/>
        </p:nvSpPr>
        <p:spPr>
          <a:xfrm>
            <a:off x="2163958" y="4599432"/>
            <a:ext cx="3866515" cy="52069"/>
          </a:xfrm>
          <a:custGeom>
            <a:avLst/>
            <a:gdLst/>
            <a:ahLst/>
            <a:cxnLst/>
            <a:rect l="l" t="t" r="r" b="b"/>
            <a:pathLst>
              <a:path w="3866515" h="52070">
                <a:moveTo>
                  <a:pt x="3866387" y="51815"/>
                </a:moveTo>
                <a:lnTo>
                  <a:pt x="3866387" y="0"/>
                </a:lnTo>
                <a:lnTo>
                  <a:pt x="0" y="0"/>
                </a:lnTo>
                <a:lnTo>
                  <a:pt x="0" y="51815"/>
                </a:lnTo>
                <a:lnTo>
                  <a:pt x="3866387" y="51815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713903" y="4025898"/>
            <a:ext cx="7621905" cy="2463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  <a:tabLst>
                <a:tab pos="4020820" algn="l"/>
              </a:tabLst>
            </a:pPr>
            <a:r>
              <a:rPr dirty="0" sz="4000" spc="-5" b="1">
                <a:solidFill>
                  <a:srgbClr val="003265"/>
                </a:solidFill>
                <a:latin typeface="Arial"/>
                <a:cs typeface="Arial"/>
              </a:rPr>
              <a:t>Plane</a:t>
            </a:r>
            <a:r>
              <a:rPr dirty="0" sz="4000" spc="10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003265"/>
                </a:solidFill>
                <a:latin typeface="Arial"/>
                <a:cs typeface="Arial"/>
              </a:rPr>
              <a:t>Geometry	</a:t>
            </a:r>
            <a:r>
              <a:rPr dirty="0" sz="4000" spc="-5">
                <a:solidFill>
                  <a:srgbClr val="003265"/>
                </a:solidFill>
                <a:latin typeface="Arial"/>
                <a:cs typeface="Arial"/>
              </a:rPr>
              <a:t>is about two  dimensional shapes </a:t>
            </a:r>
            <a:r>
              <a:rPr dirty="0" sz="4000" spc="-10">
                <a:solidFill>
                  <a:srgbClr val="003265"/>
                </a:solidFill>
                <a:latin typeface="Arial"/>
                <a:cs typeface="Arial"/>
              </a:rPr>
              <a:t>(</a:t>
            </a:r>
            <a:r>
              <a:rPr dirty="0" sz="4000" spc="-10" b="1" i="1">
                <a:solidFill>
                  <a:srgbClr val="FF0065"/>
                </a:solidFill>
                <a:latin typeface="Arial"/>
                <a:cs typeface="Arial"/>
              </a:rPr>
              <a:t>Flat </a:t>
            </a:r>
            <a:r>
              <a:rPr dirty="0" sz="4000" spc="-5" b="1" i="1">
                <a:solidFill>
                  <a:srgbClr val="FF0065"/>
                </a:solidFill>
                <a:latin typeface="Arial"/>
                <a:cs typeface="Arial"/>
              </a:rPr>
              <a:t>shapes  </a:t>
            </a:r>
            <a:r>
              <a:rPr dirty="0" sz="4000" spc="-10" b="1" i="1">
                <a:solidFill>
                  <a:srgbClr val="FF0065"/>
                </a:solidFill>
                <a:latin typeface="Arial"/>
                <a:cs typeface="Arial"/>
              </a:rPr>
              <a:t>or </a:t>
            </a:r>
            <a:r>
              <a:rPr dirty="0" sz="4000" spc="-5" b="1" i="1">
                <a:solidFill>
                  <a:srgbClr val="FF0065"/>
                </a:solidFill>
                <a:latin typeface="Arial"/>
                <a:cs typeface="Arial"/>
              </a:rPr>
              <a:t>2D </a:t>
            </a:r>
            <a:r>
              <a:rPr dirty="0" sz="4000" spc="-10" b="1" i="1">
                <a:solidFill>
                  <a:srgbClr val="FF0065"/>
                </a:solidFill>
                <a:latin typeface="Arial"/>
                <a:cs typeface="Arial"/>
              </a:rPr>
              <a:t>Shapes) </a:t>
            </a:r>
            <a:r>
              <a:rPr dirty="0" sz="4000" spc="-5">
                <a:solidFill>
                  <a:srgbClr val="003265"/>
                </a:solidFill>
                <a:latin typeface="Arial"/>
                <a:cs typeface="Arial"/>
              </a:rPr>
              <a:t>like lines, circles  squares,</a:t>
            </a:r>
            <a:r>
              <a:rPr dirty="0" sz="400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003265"/>
                </a:solidFill>
                <a:latin typeface="Arial"/>
                <a:cs typeface="Arial"/>
              </a:rPr>
              <a:t>rectangles,triangles...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7197" rIns="0" bIns="0" rtlCol="0" vert="horz">
            <a:spAutoFit/>
          </a:bodyPr>
          <a:lstStyle/>
          <a:p>
            <a:pPr marL="12700" marR="5080" indent="-635">
              <a:lnSpc>
                <a:spcPts val="3440"/>
              </a:lnSpc>
              <a:spcBef>
                <a:spcPts val="550"/>
              </a:spcBef>
            </a:pPr>
            <a:r>
              <a:rPr dirty="0" spc="-5"/>
              <a:t>Revision: </a:t>
            </a:r>
            <a:r>
              <a:rPr dirty="0" spc="-10">
                <a:solidFill>
                  <a:srgbClr val="006565"/>
                </a:solidFill>
              </a:rPr>
              <a:t>Calculating </a:t>
            </a:r>
            <a:r>
              <a:rPr dirty="0">
                <a:solidFill>
                  <a:srgbClr val="006565"/>
                </a:solidFill>
              </a:rPr>
              <a:t>the </a:t>
            </a:r>
            <a:r>
              <a:rPr dirty="0" spc="-5" i="1">
                <a:latin typeface="Arial"/>
                <a:cs typeface="Arial"/>
              </a:rPr>
              <a:t>Area </a:t>
            </a:r>
            <a:r>
              <a:rPr dirty="0" i="1">
                <a:latin typeface="Arial"/>
                <a:cs typeface="Arial"/>
              </a:rPr>
              <a:t>of a  </a:t>
            </a:r>
            <a:r>
              <a:rPr dirty="0" spc="-5" i="1">
                <a:latin typeface="Arial"/>
                <a:cs typeface="Arial"/>
              </a:rPr>
              <a:t>Square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334383" y="4836413"/>
            <a:ext cx="1995170" cy="1996439"/>
            <a:chOff x="6334383" y="4836413"/>
            <a:chExt cx="1995170" cy="1996439"/>
          </a:xfrm>
        </p:grpSpPr>
        <p:sp>
          <p:nvSpPr>
            <p:cNvPr id="4" name="object 4"/>
            <p:cNvSpPr/>
            <p:nvPr/>
          </p:nvSpPr>
          <p:spPr>
            <a:xfrm>
              <a:off x="6353433" y="4855463"/>
              <a:ext cx="1957070" cy="1958339"/>
            </a:xfrm>
            <a:custGeom>
              <a:avLst/>
              <a:gdLst/>
              <a:ahLst/>
              <a:cxnLst/>
              <a:rect l="l" t="t" r="r" b="b"/>
              <a:pathLst>
                <a:path w="1957070" h="1958340">
                  <a:moveTo>
                    <a:pt x="1956815" y="1958339"/>
                  </a:moveTo>
                  <a:lnTo>
                    <a:pt x="1956815" y="0"/>
                  </a:lnTo>
                  <a:lnTo>
                    <a:pt x="0" y="0"/>
                  </a:lnTo>
                  <a:lnTo>
                    <a:pt x="0" y="1958339"/>
                  </a:lnTo>
                  <a:lnTo>
                    <a:pt x="1956815" y="1958339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353433" y="4855463"/>
              <a:ext cx="1957070" cy="1958339"/>
            </a:xfrm>
            <a:custGeom>
              <a:avLst/>
              <a:gdLst/>
              <a:ahLst/>
              <a:cxnLst/>
              <a:rect l="l" t="t" r="r" b="b"/>
              <a:pathLst>
                <a:path w="1957070" h="1958340">
                  <a:moveTo>
                    <a:pt x="0" y="0"/>
                  </a:moveTo>
                  <a:lnTo>
                    <a:pt x="0" y="1958339"/>
                  </a:lnTo>
                  <a:lnTo>
                    <a:pt x="1956815" y="1958339"/>
                  </a:lnTo>
                  <a:lnTo>
                    <a:pt x="1956815" y="0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759839" y="4464810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70506" y="6891017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23692" y="5677913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34657" y="5677913"/>
            <a:ext cx="98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8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160" rIns="0" bIns="0" rtlCol="0" vert="horz">
            <a:spAutoFit/>
          </a:bodyPr>
          <a:lstStyle/>
          <a:p>
            <a:pPr marL="25400" marR="17780">
              <a:lnSpc>
                <a:spcPct val="100400"/>
              </a:lnSpc>
              <a:spcBef>
                <a:spcPts val="80"/>
              </a:spcBef>
            </a:pPr>
            <a:r>
              <a:rPr dirty="0" spc="-5"/>
              <a:t>Example: A square has a width </a:t>
            </a:r>
            <a:r>
              <a:rPr dirty="0" spc="-10"/>
              <a:t>of </a:t>
            </a:r>
            <a:r>
              <a:rPr dirty="0" spc="-5"/>
              <a:t>8 cm,  </a:t>
            </a:r>
            <a:r>
              <a:rPr dirty="0" spc="-10"/>
              <a:t>what </a:t>
            </a:r>
            <a:r>
              <a:rPr dirty="0" spc="-5"/>
              <a:t>is its</a:t>
            </a:r>
            <a:r>
              <a:rPr dirty="0" spc="25"/>
              <a:t> </a:t>
            </a:r>
            <a:r>
              <a:rPr dirty="0" spc="-5" i="1">
                <a:solidFill>
                  <a:srgbClr val="FF0000"/>
                </a:solidFill>
                <a:latin typeface="Arial"/>
                <a:cs typeface="Arial"/>
              </a:rPr>
              <a:t>Area</a:t>
            </a:r>
            <a:r>
              <a:rPr dirty="0" spc="-5"/>
              <a:t>?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50"/>
          </a:p>
          <a:p>
            <a:pPr marL="594995">
              <a:lnSpc>
                <a:spcPct val="100000"/>
              </a:lnSpc>
            </a:pPr>
            <a:r>
              <a:rPr dirty="0" sz="3600">
                <a:solidFill>
                  <a:srgbClr val="3B763B"/>
                </a:solidFill>
              </a:rPr>
              <a:t>8 x 8 = 16</a:t>
            </a:r>
            <a:r>
              <a:rPr dirty="0" sz="3600" spc="-45">
                <a:solidFill>
                  <a:srgbClr val="3B763B"/>
                </a:solidFill>
              </a:rPr>
              <a:t> </a:t>
            </a:r>
            <a:r>
              <a:rPr dirty="0" sz="3600"/>
              <a:t>cm</a:t>
            </a:r>
            <a:r>
              <a:rPr dirty="0" baseline="25462" sz="3600"/>
              <a:t>2</a:t>
            </a:r>
            <a:endParaRPr baseline="25462" sz="3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0" y="1084579"/>
            <a:ext cx="7723505" cy="1068070"/>
          </a:xfrm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/>
              <a:t>Revision</a:t>
            </a:r>
            <a:r>
              <a:rPr dirty="0" sz="3600" spc="-5">
                <a:solidFill>
                  <a:srgbClr val="006565"/>
                </a:solidFill>
              </a:rPr>
              <a:t>: Calculating the </a:t>
            </a:r>
            <a:r>
              <a:rPr dirty="0" sz="3600" spc="-5" i="1">
                <a:latin typeface="Arial"/>
                <a:cs typeface="Arial"/>
              </a:rPr>
              <a:t>Perimeter  </a:t>
            </a:r>
            <a:r>
              <a:rPr dirty="0" sz="3600" spc="-5" i="1">
                <a:latin typeface="Arial"/>
                <a:cs typeface="Arial"/>
              </a:rPr>
              <a:t>of </a:t>
            </a:r>
            <a:r>
              <a:rPr dirty="0" sz="3600" i="1">
                <a:latin typeface="Arial"/>
                <a:cs typeface="Arial"/>
              </a:rPr>
              <a:t>a</a:t>
            </a:r>
            <a:r>
              <a:rPr dirty="0" sz="3600" spc="-10" i="1">
                <a:latin typeface="Arial"/>
                <a:cs typeface="Arial"/>
              </a:rPr>
              <a:t> </a:t>
            </a:r>
            <a:r>
              <a:rPr dirty="0" sz="3600" spc="-5" i="1">
                <a:latin typeface="Arial"/>
                <a:cs typeface="Arial"/>
              </a:rPr>
              <a:t>Rectangle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8721" y="2722878"/>
            <a:ext cx="7341234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Example: A rectangle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has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width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12 cm, 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and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height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5 cm,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what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is its</a:t>
            </a:r>
            <a:r>
              <a:rPr dirty="0" sz="2800" spc="6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Perimeter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729868" y="4399026"/>
            <a:ext cx="3206750" cy="1550035"/>
            <a:chOff x="3729868" y="4399026"/>
            <a:chExt cx="3206750" cy="1550035"/>
          </a:xfrm>
        </p:grpSpPr>
        <p:sp>
          <p:nvSpPr>
            <p:cNvPr id="5" name="object 5"/>
            <p:cNvSpPr/>
            <p:nvPr/>
          </p:nvSpPr>
          <p:spPr>
            <a:xfrm>
              <a:off x="3748918" y="4418076"/>
              <a:ext cx="3168650" cy="1513840"/>
            </a:xfrm>
            <a:custGeom>
              <a:avLst/>
              <a:gdLst/>
              <a:ahLst/>
              <a:cxnLst/>
              <a:rect l="l" t="t" r="r" b="b"/>
              <a:pathLst>
                <a:path w="3168650" h="1513839">
                  <a:moveTo>
                    <a:pt x="3168395" y="1513331"/>
                  </a:moveTo>
                  <a:lnTo>
                    <a:pt x="3168395" y="0"/>
                  </a:lnTo>
                  <a:lnTo>
                    <a:pt x="0" y="0"/>
                  </a:lnTo>
                  <a:lnTo>
                    <a:pt x="0" y="1513331"/>
                  </a:lnTo>
                  <a:lnTo>
                    <a:pt x="3168395" y="1513331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748918" y="4418076"/>
              <a:ext cx="3168650" cy="1511935"/>
            </a:xfrm>
            <a:custGeom>
              <a:avLst/>
              <a:gdLst/>
              <a:ahLst/>
              <a:cxnLst/>
              <a:rect l="l" t="t" r="r" b="b"/>
              <a:pathLst>
                <a:path w="3168650" h="1511935">
                  <a:moveTo>
                    <a:pt x="0" y="0"/>
                  </a:moveTo>
                  <a:lnTo>
                    <a:pt x="0" y="1511807"/>
                  </a:lnTo>
                  <a:lnTo>
                    <a:pt x="3168395" y="1511807"/>
                  </a:lnTo>
                  <a:lnTo>
                    <a:pt x="3168395" y="0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2689236" y="5016498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34450" y="4021326"/>
            <a:ext cx="1113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</a:t>
            </a:r>
            <a:r>
              <a:rPr dirty="0" sz="1800" spc="-8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28661" y="5018022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54260" y="6144257"/>
            <a:ext cx="1113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</a:t>
            </a:r>
            <a:r>
              <a:rPr dirty="0" sz="1800" spc="-8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0" y="1084579"/>
            <a:ext cx="7723505" cy="1068070"/>
          </a:xfrm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/>
              <a:t>Revision</a:t>
            </a:r>
            <a:r>
              <a:rPr dirty="0" sz="3600" spc="-5">
                <a:solidFill>
                  <a:srgbClr val="006565"/>
                </a:solidFill>
              </a:rPr>
              <a:t>: Calculating the </a:t>
            </a:r>
            <a:r>
              <a:rPr dirty="0" sz="3600" spc="-5" i="1">
                <a:latin typeface="Arial"/>
                <a:cs typeface="Arial"/>
              </a:rPr>
              <a:t>Perimeter  </a:t>
            </a:r>
            <a:r>
              <a:rPr dirty="0" sz="3600" spc="-5" i="1">
                <a:latin typeface="Arial"/>
                <a:cs typeface="Arial"/>
              </a:rPr>
              <a:t>of </a:t>
            </a:r>
            <a:r>
              <a:rPr dirty="0" sz="3600" i="1">
                <a:latin typeface="Arial"/>
                <a:cs typeface="Arial"/>
              </a:rPr>
              <a:t>a</a:t>
            </a:r>
            <a:r>
              <a:rPr dirty="0" sz="3600" spc="-10" i="1">
                <a:latin typeface="Arial"/>
                <a:cs typeface="Arial"/>
              </a:rPr>
              <a:t> </a:t>
            </a:r>
            <a:r>
              <a:rPr dirty="0" sz="3600" spc="-5" i="1">
                <a:latin typeface="Arial"/>
                <a:cs typeface="Arial"/>
              </a:rPr>
              <a:t>Rectangle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74647" y="5046726"/>
            <a:ext cx="3206750" cy="1550035"/>
            <a:chOff x="3874647" y="5046726"/>
            <a:chExt cx="3206750" cy="1550035"/>
          </a:xfrm>
        </p:grpSpPr>
        <p:sp>
          <p:nvSpPr>
            <p:cNvPr id="4" name="object 4"/>
            <p:cNvSpPr/>
            <p:nvPr/>
          </p:nvSpPr>
          <p:spPr>
            <a:xfrm>
              <a:off x="3893697" y="5065776"/>
              <a:ext cx="3168650" cy="1513840"/>
            </a:xfrm>
            <a:custGeom>
              <a:avLst/>
              <a:gdLst/>
              <a:ahLst/>
              <a:cxnLst/>
              <a:rect l="l" t="t" r="r" b="b"/>
              <a:pathLst>
                <a:path w="3168650" h="1513840">
                  <a:moveTo>
                    <a:pt x="3168395" y="1513331"/>
                  </a:moveTo>
                  <a:lnTo>
                    <a:pt x="3168395" y="0"/>
                  </a:lnTo>
                  <a:lnTo>
                    <a:pt x="0" y="0"/>
                  </a:lnTo>
                  <a:lnTo>
                    <a:pt x="0" y="1513331"/>
                  </a:lnTo>
                  <a:lnTo>
                    <a:pt x="3168395" y="1513331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893697" y="5065776"/>
              <a:ext cx="3168650" cy="1511935"/>
            </a:xfrm>
            <a:custGeom>
              <a:avLst/>
              <a:gdLst/>
              <a:ahLst/>
              <a:cxnLst/>
              <a:rect l="l" t="t" r="r" b="b"/>
              <a:pathLst>
                <a:path w="3168650" h="1511934">
                  <a:moveTo>
                    <a:pt x="0" y="0"/>
                  </a:moveTo>
                  <a:lnTo>
                    <a:pt x="0" y="1511807"/>
                  </a:lnTo>
                  <a:lnTo>
                    <a:pt x="3168395" y="1511807"/>
                  </a:lnTo>
                  <a:lnTo>
                    <a:pt x="3168395" y="0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832492" y="5664197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37676" y="2735071"/>
            <a:ext cx="7341234" cy="22339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Example: A rectangle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has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width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12 cm, 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and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height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5 cm,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what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is its</a:t>
            </a:r>
            <a:r>
              <a:rPr dirty="0" sz="2800" spc="6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Perimeter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2 × 12 cm = 24 cm </a:t>
            </a:r>
            <a:r>
              <a:rPr dirty="0" sz="2800" spc="-10" b="1" i="1">
                <a:solidFill>
                  <a:srgbClr val="003265"/>
                </a:solidFill>
                <a:latin typeface="Arial"/>
                <a:cs typeface="Arial"/>
              </a:rPr>
              <a:t>plus </a:t>
            </a: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2 x 5 cm = 10</a:t>
            </a:r>
            <a:r>
              <a:rPr dirty="0" sz="2800" spc="75" b="1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cm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24 cm + 10 cm = 34</a:t>
            </a:r>
            <a:r>
              <a:rPr dirty="0" sz="2800" spc="1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2800">
              <a:latin typeface="Arial"/>
              <a:cs typeface="Arial"/>
            </a:endParaRPr>
          </a:p>
          <a:p>
            <a:pPr algn="ctr" marL="254000">
              <a:lnSpc>
                <a:spcPct val="100000"/>
              </a:lnSpc>
              <a:spcBef>
                <a:spcPts val="425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 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73442" y="5665721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99041" y="6791957"/>
            <a:ext cx="1113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</a:t>
            </a:r>
            <a:r>
              <a:rPr dirty="0" sz="1800" spc="-8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7197" rIns="0" bIns="0" rtlCol="0" vert="horz">
            <a:spAutoFit/>
          </a:bodyPr>
          <a:lstStyle/>
          <a:p>
            <a:pPr marL="12700" marR="5080" indent="-635">
              <a:lnSpc>
                <a:spcPts val="3440"/>
              </a:lnSpc>
              <a:spcBef>
                <a:spcPts val="550"/>
              </a:spcBef>
            </a:pPr>
            <a:r>
              <a:rPr dirty="0" spc="-5"/>
              <a:t>Revision: </a:t>
            </a:r>
            <a:r>
              <a:rPr dirty="0" spc="-10">
                <a:solidFill>
                  <a:srgbClr val="006565"/>
                </a:solidFill>
              </a:rPr>
              <a:t>Calculating </a:t>
            </a:r>
            <a:r>
              <a:rPr dirty="0">
                <a:solidFill>
                  <a:srgbClr val="006565"/>
                </a:solidFill>
              </a:rPr>
              <a:t>the </a:t>
            </a:r>
            <a:r>
              <a:rPr dirty="0" spc="-5" i="1">
                <a:latin typeface="Arial"/>
                <a:cs typeface="Arial"/>
              </a:rPr>
              <a:t>Area </a:t>
            </a:r>
            <a:r>
              <a:rPr dirty="0" i="1">
                <a:latin typeface="Arial"/>
                <a:cs typeface="Arial"/>
              </a:rPr>
              <a:t>of a  </a:t>
            </a:r>
            <a:r>
              <a:rPr dirty="0" spc="-5" i="1">
                <a:latin typeface="Arial"/>
                <a:cs typeface="Arial"/>
              </a:rPr>
              <a:t>Rectangle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8721" y="2722878"/>
            <a:ext cx="7322184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Example: A rectangle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has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width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12 cm, 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and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height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5 cm,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what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is its</a:t>
            </a:r>
            <a:r>
              <a:rPr dirty="0" sz="2800" spc="6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Area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658239" y="4470653"/>
            <a:ext cx="3206750" cy="1550035"/>
            <a:chOff x="3658239" y="4470653"/>
            <a:chExt cx="3206750" cy="1550035"/>
          </a:xfrm>
        </p:grpSpPr>
        <p:sp>
          <p:nvSpPr>
            <p:cNvPr id="5" name="object 5"/>
            <p:cNvSpPr/>
            <p:nvPr/>
          </p:nvSpPr>
          <p:spPr>
            <a:xfrm>
              <a:off x="3677289" y="4489703"/>
              <a:ext cx="3168650" cy="1511935"/>
            </a:xfrm>
            <a:custGeom>
              <a:avLst/>
              <a:gdLst/>
              <a:ahLst/>
              <a:cxnLst/>
              <a:rect l="l" t="t" r="r" b="b"/>
              <a:pathLst>
                <a:path w="3168650" h="1511935">
                  <a:moveTo>
                    <a:pt x="3168395" y="1511807"/>
                  </a:moveTo>
                  <a:lnTo>
                    <a:pt x="3168395" y="0"/>
                  </a:lnTo>
                  <a:lnTo>
                    <a:pt x="0" y="0"/>
                  </a:lnTo>
                  <a:lnTo>
                    <a:pt x="0" y="1511807"/>
                  </a:lnTo>
                  <a:lnTo>
                    <a:pt x="3168395" y="1511807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677289" y="4489703"/>
              <a:ext cx="3168650" cy="1511935"/>
            </a:xfrm>
            <a:custGeom>
              <a:avLst/>
              <a:gdLst/>
              <a:ahLst/>
              <a:cxnLst/>
              <a:rect l="l" t="t" r="r" b="b"/>
              <a:pathLst>
                <a:path w="3168650" h="1511935">
                  <a:moveTo>
                    <a:pt x="0" y="0"/>
                  </a:moveTo>
                  <a:lnTo>
                    <a:pt x="0" y="1511807"/>
                  </a:lnTo>
                  <a:lnTo>
                    <a:pt x="3168395" y="1511807"/>
                  </a:lnTo>
                  <a:lnTo>
                    <a:pt x="3168395" y="0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2617608" y="5088125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62822" y="4092954"/>
            <a:ext cx="1113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</a:t>
            </a:r>
            <a:r>
              <a:rPr dirty="0" sz="1800" spc="-8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57033" y="5089649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82632" y="6215885"/>
            <a:ext cx="1113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</a:t>
            </a:r>
            <a:r>
              <a:rPr dirty="0" sz="1800" spc="-8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7197" rIns="0" bIns="0" rtlCol="0" vert="horz">
            <a:spAutoFit/>
          </a:bodyPr>
          <a:lstStyle/>
          <a:p>
            <a:pPr marL="12700" marR="5080" indent="-635">
              <a:lnSpc>
                <a:spcPts val="3440"/>
              </a:lnSpc>
              <a:spcBef>
                <a:spcPts val="550"/>
              </a:spcBef>
            </a:pPr>
            <a:r>
              <a:rPr dirty="0" spc="-5"/>
              <a:t>Revision: </a:t>
            </a:r>
            <a:r>
              <a:rPr dirty="0" spc="-10">
                <a:solidFill>
                  <a:srgbClr val="006565"/>
                </a:solidFill>
              </a:rPr>
              <a:t>Calculating </a:t>
            </a:r>
            <a:r>
              <a:rPr dirty="0">
                <a:solidFill>
                  <a:srgbClr val="006565"/>
                </a:solidFill>
              </a:rPr>
              <a:t>the </a:t>
            </a:r>
            <a:r>
              <a:rPr dirty="0" spc="-5" i="1">
                <a:latin typeface="Arial"/>
                <a:cs typeface="Arial"/>
              </a:rPr>
              <a:t>Area </a:t>
            </a:r>
            <a:r>
              <a:rPr dirty="0" i="1">
                <a:latin typeface="Arial"/>
                <a:cs typeface="Arial"/>
              </a:rPr>
              <a:t>of a  </a:t>
            </a:r>
            <a:r>
              <a:rPr dirty="0" spc="-5" i="1">
                <a:latin typeface="Arial"/>
                <a:cs typeface="Arial"/>
              </a:rPr>
              <a:t>Rectangle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2277" y="2735071"/>
            <a:ext cx="7372984" cy="139192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38100" marR="30480">
              <a:lnSpc>
                <a:spcPct val="100400"/>
              </a:lnSpc>
              <a:spcBef>
                <a:spcPts val="80"/>
              </a:spcBef>
            </a:pP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Example: A rectangle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has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width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12 cm,  </a:t>
            </a:r>
            <a:r>
              <a:rPr dirty="0" sz="2800" b="1">
                <a:solidFill>
                  <a:srgbClr val="003265"/>
                </a:solidFill>
                <a:latin typeface="Arial"/>
                <a:cs typeface="Arial"/>
              </a:rPr>
              <a:t>and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a height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5 cm, </a:t>
            </a:r>
            <a:r>
              <a:rPr dirty="0" sz="2800" spc="-10" b="1">
                <a:solidFill>
                  <a:srgbClr val="003265"/>
                </a:solidFill>
                <a:latin typeface="Arial"/>
                <a:cs typeface="Arial"/>
              </a:rPr>
              <a:t>what 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is its</a:t>
            </a:r>
            <a:r>
              <a:rPr dirty="0" sz="2800" spc="6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Area</a:t>
            </a:r>
            <a:r>
              <a:rPr dirty="0" sz="2800" spc="-5" b="1">
                <a:solidFill>
                  <a:srgbClr val="003265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12 cm × 5 cm = 60</a:t>
            </a:r>
            <a:r>
              <a:rPr dirty="0" sz="2800" spc="20" b="1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6500"/>
                </a:solidFill>
                <a:latin typeface="Arial"/>
                <a:cs typeface="Arial"/>
              </a:rPr>
              <a:t>cm</a:t>
            </a:r>
            <a:r>
              <a:rPr dirty="0" baseline="26455" sz="3150" spc="-7" b="1">
                <a:solidFill>
                  <a:srgbClr val="006500"/>
                </a:solidFill>
                <a:latin typeface="Arial"/>
                <a:cs typeface="Arial"/>
              </a:rPr>
              <a:t>2</a:t>
            </a:r>
            <a:endParaRPr baseline="26455" sz="31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74647" y="5046726"/>
            <a:ext cx="3206750" cy="1550035"/>
            <a:chOff x="3874647" y="5046726"/>
            <a:chExt cx="3206750" cy="1550035"/>
          </a:xfrm>
        </p:grpSpPr>
        <p:sp>
          <p:nvSpPr>
            <p:cNvPr id="5" name="object 5"/>
            <p:cNvSpPr/>
            <p:nvPr/>
          </p:nvSpPr>
          <p:spPr>
            <a:xfrm>
              <a:off x="3893697" y="5065776"/>
              <a:ext cx="3168650" cy="1513840"/>
            </a:xfrm>
            <a:custGeom>
              <a:avLst/>
              <a:gdLst/>
              <a:ahLst/>
              <a:cxnLst/>
              <a:rect l="l" t="t" r="r" b="b"/>
              <a:pathLst>
                <a:path w="3168650" h="1513840">
                  <a:moveTo>
                    <a:pt x="3168395" y="1513331"/>
                  </a:moveTo>
                  <a:lnTo>
                    <a:pt x="3168395" y="0"/>
                  </a:lnTo>
                  <a:lnTo>
                    <a:pt x="0" y="0"/>
                  </a:lnTo>
                  <a:lnTo>
                    <a:pt x="0" y="1513331"/>
                  </a:lnTo>
                  <a:lnTo>
                    <a:pt x="3168395" y="1513331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893697" y="5065776"/>
              <a:ext cx="3168650" cy="1511935"/>
            </a:xfrm>
            <a:custGeom>
              <a:avLst/>
              <a:gdLst/>
              <a:ahLst/>
              <a:cxnLst/>
              <a:rect l="l" t="t" r="r" b="b"/>
              <a:pathLst>
                <a:path w="3168650" h="1511934">
                  <a:moveTo>
                    <a:pt x="0" y="0"/>
                  </a:moveTo>
                  <a:lnTo>
                    <a:pt x="0" y="1511807"/>
                  </a:lnTo>
                  <a:lnTo>
                    <a:pt x="3168395" y="1511807"/>
                  </a:lnTo>
                  <a:lnTo>
                    <a:pt x="3168395" y="0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0065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2832492" y="5664197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9231" y="4669026"/>
            <a:ext cx="1113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</a:t>
            </a:r>
            <a:r>
              <a:rPr dirty="0" sz="1800" spc="-8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73442" y="5665721"/>
            <a:ext cx="946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h = 5</a:t>
            </a:r>
            <a:r>
              <a:rPr dirty="0" sz="1800" spc="-9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99041" y="6791957"/>
            <a:ext cx="1113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3265"/>
                </a:solidFill>
                <a:latin typeface="Arial"/>
                <a:cs typeface="Arial"/>
              </a:rPr>
              <a:t>w =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12</a:t>
            </a:r>
            <a:r>
              <a:rPr dirty="0" sz="1800" spc="-8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73" y="1578355"/>
            <a:ext cx="22085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E</a:t>
            </a:r>
            <a:r>
              <a:rPr dirty="0" sz="3600"/>
              <a:t>xte</a:t>
            </a:r>
            <a:r>
              <a:rPr dirty="0" sz="3600" spc="-5"/>
              <a:t>n</a:t>
            </a:r>
            <a:r>
              <a:rPr dirty="0" sz="3600" spc="-15"/>
              <a:t>s</a:t>
            </a:r>
            <a:r>
              <a:rPr dirty="0" sz="3600" spc="-10"/>
              <a:t>i</a:t>
            </a:r>
            <a:r>
              <a:rPr dirty="0" sz="3600" spc="-5"/>
              <a:t>o</a:t>
            </a:r>
            <a:r>
              <a:rPr dirty="0" sz="3600"/>
              <a:t>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91016" y="2735070"/>
            <a:ext cx="7093584" cy="360426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355600" marR="5080" indent="-342900">
              <a:lnSpc>
                <a:spcPts val="2870"/>
              </a:lnSpc>
              <a:spcBef>
                <a:spcPts val="200"/>
              </a:spcBef>
              <a:buAutoNum type="arabicPlain"/>
              <a:tabLst>
                <a:tab pos="369570" algn="l"/>
              </a:tabLst>
            </a:pP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The area of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square is 25 cm2. How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long 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is each  side?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3265"/>
              </a:buClr>
              <a:buFont typeface="Arial"/>
              <a:buAutoNum type="arabicPlain"/>
            </a:pPr>
            <a:endParaRPr sz="3400">
              <a:latin typeface="Arial"/>
              <a:cs typeface="Arial"/>
            </a:endParaRPr>
          </a:p>
          <a:p>
            <a:pPr marL="355600" marR="63500" indent="-342900">
              <a:lnSpc>
                <a:spcPct val="100000"/>
              </a:lnSpc>
              <a:buAutoNum type="arabicPlain"/>
              <a:tabLst>
                <a:tab pos="369570" algn="l"/>
              </a:tabLst>
            </a:pP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The perimeter </a:t>
            </a:r>
            <a:r>
              <a:rPr dirty="0" sz="2400" spc="-10">
                <a:solidFill>
                  <a:srgbClr val="003265"/>
                </a:solidFill>
                <a:latin typeface="Arial"/>
                <a:cs typeface="Arial"/>
              </a:rPr>
              <a:t>of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rectangle is 22 cm. Find the  possible lenght of each side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and 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draw it using the  real</a:t>
            </a:r>
            <a:r>
              <a:rPr dirty="0" sz="2400" spc="-1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mesure.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3265"/>
              </a:buClr>
              <a:buFont typeface="Arial"/>
              <a:buAutoNum type="arabicPlain"/>
            </a:pPr>
            <a:endParaRPr sz="3550">
              <a:latin typeface="Arial"/>
              <a:cs typeface="Arial"/>
            </a:endParaRPr>
          </a:p>
          <a:p>
            <a:pPr marL="355600" marR="73660" indent="-342900">
              <a:lnSpc>
                <a:spcPts val="2870"/>
              </a:lnSpc>
              <a:buAutoNum type="arabicPlain"/>
              <a:tabLst>
                <a:tab pos="369570" algn="l"/>
              </a:tabLst>
            </a:pP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The area of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rectangle is 36 m2. How long is the  width?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How 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long is the</a:t>
            </a:r>
            <a:r>
              <a:rPr dirty="0" sz="2400" spc="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height?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53589" y="3633215"/>
            <a:ext cx="1656714" cy="2304415"/>
          </a:xfrm>
          <a:custGeom>
            <a:avLst/>
            <a:gdLst/>
            <a:ahLst/>
            <a:cxnLst/>
            <a:rect l="l" t="t" r="r" b="b"/>
            <a:pathLst>
              <a:path w="1656714" h="2304415">
                <a:moveTo>
                  <a:pt x="0" y="0"/>
                </a:moveTo>
                <a:lnTo>
                  <a:pt x="0" y="2304287"/>
                </a:lnTo>
                <a:lnTo>
                  <a:pt x="1656587" y="2304287"/>
                </a:lnTo>
                <a:lnTo>
                  <a:pt x="1656587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129416" y="3157218"/>
            <a:ext cx="21101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5565" algn="l"/>
              </a:tabLst>
            </a:pP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Width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=</a:t>
            </a:r>
            <a:r>
              <a:rPr dirty="0" sz="1800" spc="2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w</a:t>
            </a:r>
            <a:r>
              <a:rPr dirty="0" sz="1800" spc="-4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=	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......</a:t>
            </a:r>
            <a:r>
              <a:rPr dirty="0" sz="1800" spc="-5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9416" y="6253985"/>
            <a:ext cx="21729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5565" algn="l"/>
              </a:tabLst>
            </a:pP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Width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=</a:t>
            </a:r>
            <a:r>
              <a:rPr dirty="0" sz="1800" spc="2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w</a:t>
            </a:r>
            <a:r>
              <a:rPr dirty="0" sz="1800" spc="-4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=	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.......</a:t>
            </a:r>
            <a:r>
              <a:rPr dirty="0" sz="1800" spc="-6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33712" y="4669026"/>
            <a:ext cx="22110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Height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= h =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.......</a:t>
            </a:r>
            <a:r>
              <a:rPr dirty="0" sz="1800" spc="-6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41532" y="4597398"/>
            <a:ext cx="22110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Height </a:t>
            </a:r>
            <a:r>
              <a:rPr dirty="0" sz="1800">
                <a:solidFill>
                  <a:srgbClr val="003265"/>
                </a:solidFill>
                <a:latin typeface="Arial"/>
                <a:cs typeface="Arial"/>
              </a:rPr>
              <a:t>= h =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.......</a:t>
            </a:r>
            <a:r>
              <a:rPr dirty="0" sz="1800" spc="-6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3265"/>
                </a:solidFill>
                <a:latin typeface="Arial"/>
                <a:cs typeface="Arial"/>
              </a:rPr>
              <a:t>cm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7197" rIns="0" bIns="0" rtlCol="0" vert="horz">
            <a:spAutoFit/>
          </a:bodyPr>
          <a:lstStyle/>
          <a:p>
            <a:pPr marL="12700" marR="5080" indent="-635">
              <a:lnSpc>
                <a:spcPts val="3440"/>
              </a:lnSpc>
              <a:spcBef>
                <a:spcPts val="550"/>
              </a:spcBef>
            </a:pPr>
            <a:r>
              <a:rPr dirty="0" spc="-5">
                <a:solidFill>
                  <a:srgbClr val="006565"/>
                </a:solidFill>
              </a:rPr>
              <a:t>Geometry is about </a:t>
            </a:r>
            <a:r>
              <a:rPr dirty="0" spc="-5" i="1">
                <a:solidFill>
                  <a:srgbClr val="FF0065"/>
                </a:solidFill>
                <a:latin typeface="Arial"/>
                <a:cs typeface="Arial"/>
              </a:rPr>
              <a:t>shapes </a:t>
            </a:r>
            <a:r>
              <a:rPr dirty="0" spc="-5">
                <a:solidFill>
                  <a:srgbClr val="006565"/>
                </a:solidFill>
              </a:rPr>
              <a:t>and</a:t>
            </a:r>
            <a:r>
              <a:rPr dirty="0" spc="-95">
                <a:solidFill>
                  <a:srgbClr val="006565"/>
                </a:solidFill>
              </a:rPr>
              <a:t> </a:t>
            </a:r>
            <a:r>
              <a:rPr dirty="0" spc="-5">
                <a:solidFill>
                  <a:srgbClr val="006565"/>
                </a:solidFill>
              </a:rPr>
              <a:t>their  properties.</a:t>
            </a:r>
          </a:p>
        </p:txBody>
      </p:sp>
      <p:sp>
        <p:nvSpPr>
          <p:cNvPr id="3" name="object 3"/>
          <p:cNvSpPr/>
          <p:nvPr/>
        </p:nvSpPr>
        <p:spPr>
          <a:xfrm>
            <a:off x="3762633" y="2697480"/>
            <a:ext cx="4320540" cy="1962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36881" y="5177027"/>
            <a:ext cx="3941445" cy="55244"/>
          </a:xfrm>
          <a:custGeom>
            <a:avLst/>
            <a:gdLst/>
            <a:ahLst/>
            <a:cxnLst/>
            <a:rect l="l" t="t" r="r" b="b"/>
            <a:pathLst>
              <a:path w="3941445" h="55245">
                <a:moveTo>
                  <a:pt x="3941063" y="54863"/>
                </a:moveTo>
                <a:lnTo>
                  <a:pt x="3941063" y="0"/>
                </a:lnTo>
                <a:lnTo>
                  <a:pt x="0" y="0"/>
                </a:lnTo>
                <a:lnTo>
                  <a:pt x="0" y="54863"/>
                </a:lnTo>
                <a:lnTo>
                  <a:pt x="3941063" y="54863"/>
                </a:lnTo>
                <a:close/>
              </a:path>
            </a:pathLst>
          </a:custGeom>
          <a:solidFill>
            <a:srgbClr val="0032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742817" y="4574538"/>
            <a:ext cx="7710170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100"/>
              </a:spcBef>
              <a:tabLst>
                <a:tab pos="5173345" algn="l"/>
              </a:tabLst>
            </a:pPr>
            <a:r>
              <a:rPr dirty="0" sz="4200" spc="-5" b="1">
                <a:solidFill>
                  <a:srgbClr val="003265"/>
                </a:solidFill>
                <a:latin typeface="Arial"/>
                <a:cs typeface="Arial"/>
              </a:rPr>
              <a:t>Solid Geometry </a:t>
            </a:r>
            <a:r>
              <a:rPr dirty="0" sz="4200">
                <a:solidFill>
                  <a:srgbClr val="003265"/>
                </a:solidFill>
                <a:latin typeface="Arial"/>
                <a:cs typeface="Arial"/>
              </a:rPr>
              <a:t>is about three  </a:t>
            </a:r>
            <a:r>
              <a:rPr dirty="0" sz="4200" spc="-5">
                <a:solidFill>
                  <a:srgbClr val="003265"/>
                </a:solidFill>
                <a:latin typeface="Arial"/>
                <a:cs typeface="Arial"/>
              </a:rPr>
              <a:t>dimensional shapes </a:t>
            </a:r>
            <a:r>
              <a:rPr dirty="0" sz="3600" spc="-5" b="1" i="1">
                <a:solidFill>
                  <a:srgbClr val="FF0065"/>
                </a:solidFill>
                <a:latin typeface="Arial"/>
                <a:cs typeface="Arial"/>
              </a:rPr>
              <a:t>(Shapes with  </a:t>
            </a:r>
            <a:r>
              <a:rPr dirty="0" sz="3600" spc="-5" b="1" i="1">
                <a:solidFill>
                  <a:srgbClr val="FF0065"/>
                </a:solidFill>
                <a:latin typeface="Arial"/>
                <a:cs typeface="Arial"/>
              </a:rPr>
              <a:t>volum or </a:t>
            </a:r>
            <a:r>
              <a:rPr dirty="0" sz="3600" b="1" i="1">
                <a:solidFill>
                  <a:srgbClr val="FF0065"/>
                </a:solidFill>
                <a:latin typeface="Arial"/>
                <a:cs typeface="Arial"/>
              </a:rPr>
              <a:t>3D </a:t>
            </a:r>
            <a:r>
              <a:rPr dirty="0" sz="3600" spc="-5" b="1" i="1">
                <a:solidFill>
                  <a:srgbClr val="FF0065"/>
                </a:solidFill>
                <a:latin typeface="Arial"/>
                <a:cs typeface="Arial"/>
              </a:rPr>
              <a:t>Shapes) </a:t>
            </a:r>
            <a:r>
              <a:rPr dirty="0" sz="4200" spc="-5">
                <a:solidFill>
                  <a:srgbClr val="003265"/>
                </a:solidFill>
                <a:latin typeface="Arial"/>
                <a:cs typeface="Arial"/>
              </a:rPr>
              <a:t>like cubes,  prisms,</a:t>
            </a:r>
            <a:r>
              <a:rPr dirty="0" sz="4200" spc="1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4200" spc="-5">
                <a:solidFill>
                  <a:srgbClr val="003265"/>
                </a:solidFill>
                <a:latin typeface="Arial"/>
                <a:cs typeface="Arial"/>
              </a:rPr>
              <a:t>cylinders</a:t>
            </a:r>
            <a:r>
              <a:rPr dirty="0" sz="4200" spc="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4200">
                <a:solidFill>
                  <a:srgbClr val="003265"/>
                </a:solidFill>
                <a:latin typeface="Arial"/>
                <a:cs typeface="Arial"/>
              </a:rPr>
              <a:t>and	</a:t>
            </a:r>
            <a:r>
              <a:rPr dirty="0" sz="4200" spc="-5">
                <a:solidFill>
                  <a:srgbClr val="003265"/>
                </a:solidFill>
                <a:latin typeface="Arial"/>
                <a:cs typeface="Arial"/>
              </a:rPr>
              <a:t>spheres.</a:t>
            </a:r>
            <a:endParaRPr sz="4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873" y="1084579"/>
            <a:ext cx="6555105" cy="106807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 b="1">
                <a:solidFill>
                  <a:srgbClr val="003265"/>
                </a:solidFill>
                <a:latin typeface="Arial"/>
                <a:cs typeface="Arial"/>
              </a:rPr>
              <a:t>Properties of two dimensional  </a:t>
            </a:r>
            <a:r>
              <a:rPr dirty="0" sz="3600" spc="-5" b="1">
                <a:solidFill>
                  <a:srgbClr val="FF0000"/>
                </a:solidFill>
                <a:latin typeface="Arial"/>
                <a:cs typeface="Arial"/>
              </a:rPr>
              <a:t>(flat)</a:t>
            </a:r>
            <a:r>
              <a:rPr dirty="0" sz="36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b="1">
                <a:solidFill>
                  <a:srgbClr val="003265"/>
                </a:solidFill>
                <a:latin typeface="Arial"/>
                <a:cs typeface="Arial"/>
              </a:rPr>
              <a:t>shapes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8721" y="2696970"/>
            <a:ext cx="65500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0">
                <a:solidFill>
                  <a:srgbClr val="003265"/>
                </a:solidFill>
                <a:latin typeface="Arial"/>
                <a:cs typeface="Arial"/>
              </a:rPr>
              <a:t>Flat shapes have lines</a:t>
            </a:r>
            <a:r>
              <a:rPr dirty="0" sz="4000" spc="-10" b="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4000" spc="-5" b="0">
                <a:solidFill>
                  <a:srgbClr val="003265"/>
                </a:solidFill>
                <a:latin typeface="Arial"/>
                <a:cs typeface="Arial"/>
              </a:rPr>
              <a:t>called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8721" y="4242306"/>
            <a:ext cx="170370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1" i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4400" spc="-5" b="1" i="1">
                <a:solidFill>
                  <a:srgbClr val="FF0000"/>
                </a:solidFill>
                <a:latin typeface="Arial"/>
                <a:cs typeface="Arial"/>
              </a:rPr>
              <a:t>ID</a:t>
            </a:r>
            <a:r>
              <a:rPr dirty="0" sz="4400" spc="-15" b="1" i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4400" b="1" i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5500" y="6499349"/>
            <a:ext cx="623887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001832"/>
                </a:solidFill>
                <a:latin typeface="Arial"/>
                <a:cs typeface="Arial"/>
              </a:rPr>
              <a:t>How many sides has it</a:t>
            </a:r>
            <a:r>
              <a:rPr dirty="0" sz="4000" spc="-20">
                <a:solidFill>
                  <a:srgbClr val="001832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001832"/>
                </a:solidFill>
                <a:latin typeface="Arial"/>
                <a:cs typeface="Arial"/>
              </a:rPr>
              <a:t>got?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109975" y="3424808"/>
            <a:ext cx="2864485" cy="2721610"/>
            <a:chOff x="6109975" y="3424808"/>
            <a:chExt cx="2864485" cy="2721610"/>
          </a:xfrm>
        </p:grpSpPr>
        <p:sp>
          <p:nvSpPr>
            <p:cNvPr id="7" name="object 7"/>
            <p:cNvSpPr/>
            <p:nvPr/>
          </p:nvSpPr>
          <p:spPr>
            <a:xfrm>
              <a:off x="6138550" y="3454907"/>
              <a:ext cx="2809240" cy="2662555"/>
            </a:xfrm>
            <a:custGeom>
              <a:avLst/>
              <a:gdLst/>
              <a:ahLst/>
              <a:cxnLst/>
              <a:rect l="l" t="t" r="r" b="b"/>
              <a:pathLst>
                <a:path w="2809240" h="2662554">
                  <a:moveTo>
                    <a:pt x="2808731" y="2662427"/>
                  </a:moveTo>
                  <a:lnTo>
                    <a:pt x="2808731" y="0"/>
                  </a:lnTo>
                  <a:lnTo>
                    <a:pt x="0" y="0"/>
                  </a:lnTo>
                  <a:lnTo>
                    <a:pt x="0" y="2662427"/>
                  </a:lnTo>
                  <a:lnTo>
                    <a:pt x="2808731" y="2662427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138550" y="3453383"/>
              <a:ext cx="2807335" cy="2664460"/>
            </a:xfrm>
            <a:custGeom>
              <a:avLst/>
              <a:gdLst/>
              <a:ahLst/>
              <a:cxnLst/>
              <a:rect l="l" t="t" r="r" b="b"/>
              <a:pathLst>
                <a:path w="2807334" h="2664460">
                  <a:moveTo>
                    <a:pt x="0" y="0"/>
                  </a:moveTo>
                  <a:lnTo>
                    <a:pt x="0" y="2663951"/>
                  </a:lnTo>
                  <a:lnTo>
                    <a:pt x="2807207" y="2663951"/>
                  </a:lnTo>
                  <a:lnTo>
                    <a:pt x="2807207" y="0"/>
                  </a:lnTo>
                  <a:lnTo>
                    <a:pt x="0" y="0"/>
                  </a:lnTo>
                  <a:close/>
                </a:path>
              </a:pathLst>
            </a:custGeom>
            <a:ln w="571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3474598" y="4700158"/>
            <a:ext cx="2376170" cy="171450"/>
          </a:xfrm>
          <a:custGeom>
            <a:avLst/>
            <a:gdLst/>
            <a:ahLst/>
            <a:cxnLst/>
            <a:rect l="l" t="t" r="r" b="b"/>
            <a:pathLst>
              <a:path w="2376170" h="171450">
                <a:moveTo>
                  <a:pt x="2301082" y="85779"/>
                </a:moveTo>
                <a:lnTo>
                  <a:pt x="2268924" y="66913"/>
                </a:lnTo>
                <a:lnTo>
                  <a:pt x="0" y="66913"/>
                </a:lnTo>
                <a:lnTo>
                  <a:pt x="0" y="105013"/>
                </a:lnTo>
                <a:lnTo>
                  <a:pt x="2267534" y="105013"/>
                </a:lnTo>
                <a:lnTo>
                  <a:pt x="2301082" y="85779"/>
                </a:lnTo>
                <a:close/>
              </a:path>
              <a:path w="2376170" h="171450">
                <a:moveTo>
                  <a:pt x="2375916" y="85201"/>
                </a:moveTo>
                <a:lnTo>
                  <a:pt x="2234184" y="2905"/>
                </a:lnTo>
                <a:lnTo>
                  <a:pt x="2226897" y="0"/>
                </a:lnTo>
                <a:lnTo>
                  <a:pt x="2219325" y="238"/>
                </a:lnTo>
                <a:lnTo>
                  <a:pt x="2212324" y="3333"/>
                </a:lnTo>
                <a:lnTo>
                  <a:pt x="2206752" y="9001"/>
                </a:lnTo>
                <a:lnTo>
                  <a:pt x="2204728" y="16263"/>
                </a:lnTo>
                <a:lnTo>
                  <a:pt x="2205418" y="23669"/>
                </a:lnTo>
                <a:lnTo>
                  <a:pt x="2208680" y="30218"/>
                </a:lnTo>
                <a:lnTo>
                  <a:pt x="2214372" y="34909"/>
                </a:lnTo>
                <a:lnTo>
                  <a:pt x="2268924" y="66913"/>
                </a:lnTo>
                <a:lnTo>
                  <a:pt x="2337816" y="66913"/>
                </a:lnTo>
                <a:lnTo>
                  <a:pt x="2337816" y="107733"/>
                </a:lnTo>
                <a:lnTo>
                  <a:pt x="2375916" y="85201"/>
                </a:lnTo>
                <a:close/>
              </a:path>
              <a:path w="2376170" h="171450">
                <a:moveTo>
                  <a:pt x="2337816" y="107733"/>
                </a:moveTo>
                <a:lnTo>
                  <a:pt x="2337816" y="105013"/>
                </a:lnTo>
                <a:lnTo>
                  <a:pt x="2267534" y="105013"/>
                </a:lnTo>
                <a:lnTo>
                  <a:pt x="2214372" y="135493"/>
                </a:lnTo>
                <a:lnTo>
                  <a:pt x="2208680" y="141041"/>
                </a:lnTo>
                <a:lnTo>
                  <a:pt x="2205418" y="147875"/>
                </a:lnTo>
                <a:lnTo>
                  <a:pt x="2204728" y="154995"/>
                </a:lnTo>
                <a:lnTo>
                  <a:pt x="2206752" y="161401"/>
                </a:lnTo>
                <a:lnTo>
                  <a:pt x="2212324" y="167092"/>
                </a:lnTo>
                <a:lnTo>
                  <a:pt x="2219325" y="170354"/>
                </a:lnTo>
                <a:lnTo>
                  <a:pt x="2226897" y="171045"/>
                </a:lnTo>
                <a:lnTo>
                  <a:pt x="2234184" y="169021"/>
                </a:lnTo>
                <a:lnTo>
                  <a:pt x="2337816" y="107733"/>
                </a:lnTo>
                <a:close/>
              </a:path>
              <a:path w="2376170" h="171450">
                <a:moveTo>
                  <a:pt x="2328672" y="105013"/>
                </a:moveTo>
                <a:lnTo>
                  <a:pt x="2328672" y="101965"/>
                </a:lnTo>
                <a:lnTo>
                  <a:pt x="2301082" y="85779"/>
                </a:lnTo>
                <a:lnTo>
                  <a:pt x="2267534" y="105013"/>
                </a:lnTo>
                <a:lnTo>
                  <a:pt x="2328672" y="105013"/>
                </a:lnTo>
                <a:close/>
              </a:path>
              <a:path w="2376170" h="171450">
                <a:moveTo>
                  <a:pt x="2337816" y="105013"/>
                </a:moveTo>
                <a:lnTo>
                  <a:pt x="2337816" y="66913"/>
                </a:lnTo>
                <a:lnTo>
                  <a:pt x="2268924" y="66913"/>
                </a:lnTo>
                <a:lnTo>
                  <a:pt x="2301082" y="85779"/>
                </a:lnTo>
                <a:lnTo>
                  <a:pt x="2328672" y="69961"/>
                </a:lnTo>
                <a:lnTo>
                  <a:pt x="2328672" y="105013"/>
                </a:lnTo>
                <a:lnTo>
                  <a:pt x="2337816" y="105013"/>
                </a:lnTo>
                <a:close/>
              </a:path>
              <a:path w="2376170" h="171450">
                <a:moveTo>
                  <a:pt x="2328672" y="101965"/>
                </a:moveTo>
                <a:lnTo>
                  <a:pt x="2328672" y="69961"/>
                </a:lnTo>
                <a:lnTo>
                  <a:pt x="2301082" y="85779"/>
                </a:lnTo>
                <a:lnTo>
                  <a:pt x="2328672" y="101965"/>
                </a:lnTo>
                <a:close/>
              </a:path>
            </a:pathLst>
          </a:custGeom>
          <a:solidFill>
            <a:srgbClr val="00183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3929" y="1084579"/>
            <a:ext cx="8070850" cy="3513454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230504" marR="1303020">
              <a:lnSpc>
                <a:spcPts val="3890"/>
              </a:lnSpc>
              <a:spcBef>
                <a:spcPts val="585"/>
              </a:spcBef>
            </a:pPr>
            <a:r>
              <a:rPr dirty="0" sz="3600" spc="-5" b="1">
                <a:solidFill>
                  <a:srgbClr val="003265"/>
                </a:solidFill>
                <a:latin typeface="Arial"/>
                <a:cs typeface="Arial"/>
              </a:rPr>
              <a:t>Properties of two dimensional  </a:t>
            </a:r>
            <a:r>
              <a:rPr dirty="0" sz="3600" spc="-5" b="1">
                <a:solidFill>
                  <a:srgbClr val="FF0000"/>
                </a:solidFill>
                <a:latin typeface="Arial"/>
                <a:cs typeface="Arial"/>
              </a:rPr>
              <a:t>(flat)</a:t>
            </a:r>
            <a:r>
              <a:rPr dirty="0" sz="36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5" b="1">
                <a:solidFill>
                  <a:srgbClr val="003265"/>
                </a:solidFill>
                <a:latin typeface="Arial"/>
                <a:cs typeface="Arial"/>
              </a:rPr>
              <a:t>shapes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Arial"/>
              <a:cs typeface="Arial"/>
            </a:endParaRPr>
          </a:p>
          <a:p>
            <a:pPr marL="12700" marR="5080" indent="196215">
              <a:lnSpc>
                <a:spcPct val="119700"/>
              </a:lnSpc>
            </a:pPr>
            <a:r>
              <a:rPr dirty="0" sz="3200" spc="-5">
                <a:solidFill>
                  <a:srgbClr val="003265"/>
                </a:solidFill>
                <a:latin typeface="Arial"/>
                <a:cs typeface="Arial"/>
              </a:rPr>
              <a:t>The </a:t>
            </a:r>
            <a:r>
              <a:rPr dirty="0" sz="3200" spc="-10">
                <a:solidFill>
                  <a:srgbClr val="003265"/>
                </a:solidFill>
                <a:latin typeface="Arial"/>
                <a:cs typeface="Arial"/>
              </a:rPr>
              <a:t>point </a:t>
            </a:r>
            <a:r>
              <a:rPr dirty="0" sz="3200" spc="-5">
                <a:solidFill>
                  <a:srgbClr val="003265"/>
                </a:solidFill>
                <a:latin typeface="Arial"/>
                <a:cs typeface="Arial"/>
              </a:rPr>
              <a:t>where </a:t>
            </a:r>
            <a:r>
              <a:rPr dirty="0" sz="3200">
                <a:solidFill>
                  <a:srgbClr val="003265"/>
                </a:solidFill>
                <a:latin typeface="Arial"/>
                <a:cs typeface="Arial"/>
              </a:rPr>
              <a:t>two </a:t>
            </a:r>
            <a:r>
              <a:rPr dirty="0" sz="3200" spc="-5">
                <a:solidFill>
                  <a:srgbClr val="003265"/>
                </a:solidFill>
                <a:latin typeface="Arial"/>
                <a:cs typeface="Arial"/>
              </a:rPr>
              <a:t>sides meet or intersect  are</a:t>
            </a:r>
            <a:r>
              <a:rPr dirty="0" sz="3200" spc="-1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003265"/>
                </a:solidFill>
                <a:latin typeface="Arial"/>
                <a:cs typeface="Arial"/>
              </a:rPr>
              <a:t>called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4400" spc="-5" b="1" i="1">
                <a:solidFill>
                  <a:srgbClr val="FF0000"/>
                </a:solidFill>
                <a:latin typeface="Arial"/>
                <a:cs typeface="Arial"/>
              </a:rPr>
              <a:t>Corners </a:t>
            </a:r>
            <a:r>
              <a:rPr dirty="0" sz="4400" b="1" i="1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dirty="0" sz="4400" spc="-5" b="1" i="1">
                <a:solidFill>
                  <a:srgbClr val="FF0000"/>
                </a:solidFill>
                <a:latin typeface="Arial"/>
                <a:cs typeface="Arial"/>
              </a:rPr>
              <a:t> vertexs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22892" y="6157973"/>
            <a:ext cx="674941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001832"/>
                </a:solidFill>
                <a:latin typeface="Arial"/>
                <a:cs typeface="Arial"/>
              </a:rPr>
              <a:t>How many corners has it</a:t>
            </a:r>
            <a:r>
              <a:rPr dirty="0" sz="4000" spc="5">
                <a:solidFill>
                  <a:srgbClr val="001832"/>
                </a:solidFill>
                <a:latin typeface="Arial"/>
                <a:cs typeface="Arial"/>
              </a:rPr>
              <a:t> </a:t>
            </a:r>
            <a:r>
              <a:rPr dirty="0" sz="4000" spc="-5">
                <a:solidFill>
                  <a:srgbClr val="001832"/>
                </a:solidFill>
                <a:latin typeface="Arial"/>
                <a:cs typeface="Arial"/>
              </a:rPr>
              <a:t>got?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686046" y="3389757"/>
            <a:ext cx="2866390" cy="2719705"/>
            <a:chOff x="6686046" y="3389757"/>
            <a:chExt cx="2866390" cy="2719705"/>
          </a:xfrm>
        </p:grpSpPr>
        <p:sp>
          <p:nvSpPr>
            <p:cNvPr id="5" name="object 5"/>
            <p:cNvSpPr/>
            <p:nvPr/>
          </p:nvSpPr>
          <p:spPr>
            <a:xfrm>
              <a:off x="6714621" y="3418332"/>
              <a:ext cx="2809240" cy="2662555"/>
            </a:xfrm>
            <a:custGeom>
              <a:avLst/>
              <a:gdLst/>
              <a:ahLst/>
              <a:cxnLst/>
              <a:rect l="l" t="t" r="r" b="b"/>
              <a:pathLst>
                <a:path w="2809240" h="2662554">
                  <a:moveTo>
                    <a:pt x="2808731" y="2662427"/>
                  </a:moveTo>
                  <a:lnTo>
                    <a:pt x="2808731" y="0"/>
                  </a:lnTo>
                  <a:lnTo>
                    <a:pt x="0" y="0"/>
                  </a:lnTo>
                  <a:lnTo>
                    <a:pt x="0" y="2662427"/>
                  </a:lnTo>
                  <a:lnTo>
                    <a:pt x="2808731" y="2662427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714621" y="3418332"/>
              <a:ext cx="2809240" cy="2662555"/>
            </a:xfrm>
            <a:custGeom>
              <a:avLst/>
              <a:gdLst/>
              <a:ahLst/>
              <a:cxnLst/>
              <a:rect l="l" t="t" r="r" b="b"/>
              <a:pathLst>
                <a:path w="2809240" h="2662554">
                  <a:moveTo>
                    <a:pt x="0" y="0"/>
                  </a:moveTo>
                  <a:lnTo>
                    <a:pt x="0" y="2662427"/>
                  </a:lnTo>
                  <a:lnTo>
                    <a:pt x="2808731" y="2662427"/>
                  </a:lnTo>
                  <a:lnTo>
                    <a:pt x="2808731" y="0"/>
                  </a:lnTo>
                  <a:lnTo>
                    <a:pt x="0" y="0"/>
                  </a:lnTo>
                  <a:close/>
                </a:path>
              </a:pathLst>
            </a:custGeom>
            <a:ln w="571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5475610" y="4773168"/>
            <a:ext cx="1165860" cy="1308100"/>
          </a:xfrm>
          <a:custGeom>
            <a:avLst/>
            <a:gdLst/>
            <a:ahLst/>
            <a:cxnLst/>
            <a:rect l="l" t="t" r="r" b="b"/>
            <a:pathLst>
              <a:path w="1165859" h="1308100">
                <a:moveTo>
                  <a:pt x="1115377" y="1251773"/>
                </a:moveTo>
                <a:lnTo>
                  <a:pt x="1107610" y="1212938"/>
                </a:lnTo>
                <a:lnTo>
                  <a:pt x="28956" y="0"/>
                </a:lnTo>
                <a:lnTo>
                  <a:pt x="0" y="25908"/>
                </a:lnTo>
                <a:lnTo>
                  <a:pt x="1079703" y="1240027"/>
                </a:lnTo>
                <a:lnTo>
                  <a:pt x="1115377" y="1251773"/>
                </a:lnTo>
                <a:close/>
              </a:path>
              <a:path w="1165859" h="1308100">
                <a:moveTo>
                  <a:pt x="1155192" y="1304174"/>
                </a:moveTo>
                <a:lnTo>
                  <a:pt x="1155192" y="1266444"/>
                </a:lnTo>
                <a:lnTo>
                  <a:pt x="1126236" y="1292352"/>
                </a:lnTo>
                <a:lnTo>
                  <a:pt x="1079703" y="1240027"/>
                </a:lnTo>
                <a:lnTo>
                  <a:pt x="1021080" y="1220724"/>
                </a:lnTo>
                <a:lnTo>
                  <a:pt x="1013198" y="1219842"/>
                </a:lnTo>
                <a:lnTo>
                  <a:pt x="1006030" y="1221676"/>
                </a:lnTo>
                <a:lnTo>
                  <a:pt x="1000291" y="1226081"/>
                </a:lnTo>
                <a:lnTo>
                  <a:pt x="996696" y="1232916"/>
                </a:lnTo>
                <a:lnTo>
                  <a:pt x="995814" y="1239940"/>
                </a:lnTo>
                <a:lnTo>
                  <a:pt x="997648" y="1246822"/>
                </a:lnTo>
                <a:lnTo>
                  <a:pt x="1002053" y="1252847"/>
                </a:lnTo>
                <a:lnTo>
                  <a:pt x="1008888" y="1257300"/>
                </a:lnTo>
                <a:lnTo>
                  <a:pt x="1155192" y="1304174"/>
                </a:lnTo>
                <a:close/>
              </a:path>
              <a:path w="1165859" h="1308100">
                <a:moveTo>
                  <a:pt x="1146048" y="1274625"/>
                </a:moveTo>
                <a:lnTo>
                  <a:pt x="1146048" y="1261872"/>
                </a:lnTo>
                <a:lnTo>
                  <a:pt x="1121664" y="1283208"/>
                </a:lnTo>
                <a:lnTo>
                  <a:pt x="1115377" y="1251773"/>
                </a:lnTo>
                <a:lnTo>
                  <a:pt x="1079703" y="1240027"/>
                </a:lnTo>
                <a:lnTo>
                  <a:pt x="1126236" y="1292352"/>
                </a:lnTo>
                <a:lnTo>
                  <a:pt x="1146048" y="1274625"/>
                </a:lnTo>
                <a:close/>
              </a:path>
              <a:path w="1165859" h="1308100">
                <a:moveTo>
                  <a:pt x="1165860" y="1307592"/>
                </a:moveTo>
                <a:lnTo>
                  <a:pt x="1133856" y="1146048"/>
                </a:lnTo>
                <a:lnTo>
                  <a:pt x="1110996" y="1130808"/>
                </a:lnTo>
                <a:lnTo>
                  <a:pt x="1103899" y="1134165"/>
                </a:lnTo>
                <a:lnTo>
                  <a:pt x="1098804" y="1139380"/>
                </a:lnTo>
                <a:lnTo>
                  <a:pt x="1095994" y="1146024"/>
                </a:lnTo>
                <a:lnTo>
                  <a:pt x="1095756" y="1153668"/>
                </a:lnTo>
                <a:lnTo>
                  <a:pt x="1107610" y="1212938"/>
                </a:lnTo>
                <a:lnTo>
                  <a:pt x="1155192" y="1266444"/>
                </a:lnTo>
                <a:lnTo>
                  <a:pt x="1155192" y="1304174"/>
                </a:lnTo>
                <a:lnTo>
                  <a:pt x="1165860" y="1307592"/>
                </a:lnTo>
                <a:close/>
              </a:path>
              <a:path w="1165859" h="1308100">
                <a:moveTo>
                  <a:pt x="1155192" y="1266444"/>
                </a:moveTo>
                <a:lnTo>
                  <a:pt x="1107610" y="1212938"/>
                </a:lnTo>
                <a:lnTo>
                  <a:pt x="1115377" y="1251773"/>
                </a:lnTo>
                <a:lnTo>
                  <a:pt x="1146048" y="1261872"/>
                </a:lnTo>
                <a:lnTo>
                  <a:pt x="1146048" y="1274625"/>
                </a:lnTo>
                <a:lnTo>
                  <a:pt x="1155192" y="1266444"/>
                </a:lnTo>
                <a:close/>
              </a:path>
              <a:path w="1165859" h="1308100">
                <a:moveTo>
                  <a:pt x="1146048" y="1261872"/>
                </a:moveTo>
                <a:lnTo>
                  <a:pt x="1115377" y="1251773"/>
                </a:lnTo>
                <a:lnTo>
                  <a:pt x="1121664" y="1283208"/>
                </a:lnTo>
                <a:lnTo>
                  <a:pt x="1146048" y="1261872"/>
                </a:lnTo>
                <a:close/>
              </a:path>
            </a:pathLst>
          </a:custGeom>
          <a:solidFill>
            <a:srgbClr val="00183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>
                <a:solidFill>
                  <a:srgbClr val="003265"/>
                </a:solidFill>
              </a:rPr>
              <a:t>Properties of two dimensional  </a:t>
            </a:r>
            <a:r>
              <a:rPr dirty="0" sz="3600" spc="-5"/>
              <a:t>(flat) </a:t>
            </a:r>
            <a:r>
              <a:rPr dirty="0" sz="3600" spc="-5">
                <a:solidFill>
                  <a:srgbClr val="003265"/>
                </a:solidFill>
              </a:rPr>
              <a:t>shapes</a:t>
            </a:r>
            <a:r>
              <a:rPr dirty="0" spc="-5">
                <a:solidFill>
                  <a:srgbClr val="003265"/>
                </a:solidFill>
              </a:rPr>
              <a:t>:</a:t>
            </a:r>
            <a:r>
              <a:rPr dirty="0" spc="-20">
                <a:solidFill>
                  <a:srgbClr val="003265"/>
                </a:solidFill>
              </a:rPr>
              <a:t> </a:t>
            </a:r>
            <a:r>
              <a:rPr dirty="0" sz="3600" spc="-5" i="1">
                <a:solidFill>
                  <a:srgbClr val="FF0065"/>
                </a:solidFill>
                <a:latin typeface="Arial"/>
                <a:cs typeface="Arial"/>
              </a:rPr>
              <a:t>Square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0160" y="2651250"/>
            <a:ext cx="7435850" cy="17729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400"/>
              </a:lnSpc>
              <a:spcBef>
                <a:spcPts val="90"/>
              </a:spcBef>
            </a:pP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2600" spc="-5" b="1">
                <a:solidFill>
                  <a:srgbClr val="FF0000"/>
                </a:solidFill>
                <a:latin typeface="Arial"/>
                <a:cs typeface="Arial"/>
              </a:rPr>
              <a:t>Square </a:t>
            </a:r>
            <a:r>
              <a:rPr dirty="0" sz="2600" spc="-5">
                <a:solidFill>
                  <a:srgbClr val="003265"/>
                </a:solidFill>
                <a:latin typeface="Arial"/>
                <a:cs typeface="Arial"/>
              </a:rPr>
              <a:t>is </a:t>
            </a: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a two dimensional shape </a:t>
            </a:r>
            <a:r>
              <a:rPr dirty="0" sz="2600" spc="-5">
                <a:solidFill>
                  <a:srgbClr val="003265"/>
                </a:solidFill>
                <a:latin typeface="Arial"/>
                <a:cs typeface="Arial"/>
              </a:rPr>
              <a:t>with </a:t>
            </a:r>
            <a:r>
              <a:rPr dirty="0" sz="2600" b="1" i="1">
                <a:solidFill>
                  <a:srgbClr val="FF0000"/>
                </a:solidFill>
                <a:latin typeface="Arial"/>
                <a:cs typeface="Arial"/>
              </a:rPr>
              <a:t>4 equal  </a:t>
            </a:r>
            <a:r>
              <a:rPr dirty="0" sz="2600" b="1" i="1">
                <a:solidFill>
                  <a:srgbClr val="FF0000"/>
                </a:solidFill>
                <a:latin typeface="Arial"/>
                <a:cs typeface="Arial"/>
              </a:rPr>
              <a:t>sides</a:t>
            </a: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25"/>
              </a:spcBef>
              <a:tabLst>
                <a:tab pos="2684780" algn="l"/>
              </a:tabLst>
            </a:pP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A square</a:t>
            </a:r>
            <a:r>
              <a:rPr dirty="0" sz="2600" spc="-1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has</a:t>
            </a:r>
            <a:r>
              <a:rPr dirty="0" sz="2600" spc="1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got	</a:t>
            </a:r>
            <a:r>
              <a:rPr dirty="0" sz="2600" b="1" i="1"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dirty="0" sz="2600" spc="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b="1" i="1">
                <a:solidFill>
                  <a:srgbClr val="FF0000"/>
                </a:solidFill>
                <a:latin typeface="Arial"/>
                <a:cs typeface="Arial"/>
              </a:rPr>
              <a:t>corners</a:t>
            </a: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 algn="ctr" marR="61594">
              <a:lnSpc>
                <a:spcPct val="100000"/>
              </a:lnSpc>
              <a:spcBef>
                <a:spcPts val="635"/>
              </a:spcBef>
            </a:pPr>
            <a:r>
              <a:rPr dirty="0" sz="2600">
                <a:solidFill>
                  <a:srgbClr val="003265"/>
                </a:solidFill>
                <a:latin typeface="Arial"/>
                <a:cs typeface="Arial"/>
              </a:rPr>
              <a:t>A square has got </a:t>
            </a:r>
            <a:r>
              <a:rPr dirty="0" sz="2600" b="1" i="1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dirty="0" sz="2600" spc="-5" b="1" i="1">
                <a:solidFill>
                  <a:srgbClr val="FF0000"/>
                </a:solidFill>
                <a:latin typeface="Arial"/>
                <a:cs typeface="Arial"/>
              </a:rPr>
              <a:t>right angles</a:t>
            </a:r>
            <a:r>
              <a:rPr dirty="0" sz="2600" spc="-3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spc="-110">
                <a:solidFill>
                  <a:srgbClr val="003265"/>
                </a:solidFill>
                <a:latin typeface="Arial"/>
                <a:cs typeface="Arial"/>
              </a:rPr>
              <a:t>(90°)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91162" y="4651247"/>
            <a:ext cx="359663" cy="4160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39930" y="5440679"/>
            <a:ext cx="310895" cy="5349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4050670" y="4425696"/>
            <a:ext cx="3888104" cy="2566670"/>
            <a:chOff x="4050670" y="4425696"/>
            <a:chExt cx="3888104" cy="2566670"/>
          </a:xfrm>
        </p:grpSpPr>
        <p:sp>
          <p:nvSpPr>
            <p:cNvPr id="7" name="object 7"/>
            <p:cNvSpPr/>
            <p:nvPr/>
          </p:nvSpPr>
          <p:spPr>
            <a:xfrm>
              <a:off x="5274442" y="4425696"/>
              <a:ext cx="2663951" cy="25664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050665" y="4773320"/>
              <a:ext cx="1369060" cy="1024890"/>
            </a:xfrm>
            <a:custGeom>
              <a:avLst/>
              <a:gdLst/>
              <a:ahLst/>
              <a:cxnLst/>
              <a:rect l="l" t="t" r="r" b="b"/>
              <a:pathLst>
                <a:path w="1369060" h="1024889">
                  <a:moveTo>
                    <a:pt x="1223772" y="937120"/>
                  </a:moveTo>
                  <a:lnTo>
                    <a:pt x="1080516" y="854824"/>
                  </a:lnTo>
                  <a:lnTo>
                    <a:pt x="1073251" y="852792"/>
                  </a:lnTo>
                  <a:lnTo>
                    <a:pt x="1065847" y="853490"/>
                  </a:lnTo>
                  <a:lnTo>
                    <a:pt x="1059294" y="856742"/>
                  </a:lnTo>
                  <a:lnTo>
                    <a:pt x="1054608" y="862444"/>
                  </a:lnTo>
                  <a:lnTo>
                    <a:pt x="1051699" y="869696"/>
                  </a:lnTo>
                  <a:lnTo>
                    <a:pt x="1051941" y="877112"/>
                  </a:lnTo>
                  <a:lnTo>
                    <a:pt x="1055039" y="883653"/>
                  </a:lnTo>
                  <a:lnTo>
                    <a:pt x="1060704" y="888352"/>
                  </a:lnTo>
                  <a:lnTo>
                    <a:pt x="1116304" y="919810"/>
                  </a:lnTo>
                  <a:lnTo>
                    <a:pt x="0" y="935596"/>
                  </a:lnTo>
                  <a:lnTo>
                    <a:pt x="0" y="973696"/>
                  </a:lnTo>
                  <a:lnTo>
                    <a:pt x="1113878" y="957935"/>
                  </a:lnTo>
                  <a:lnTo>
                    <a:pt x="1176528" y="957059"/>
                  </a:lnTo>
                  <a:lnTo>
                    <a:pt x="1185672" y="956932"/>
                  </a:lnTo>
                  <a:lnTo>
                    <a:pt x="1113878" y="957935"/>
                  </a:lnTo>
                  <a:lnTo>
                    <a:pt x="1062228" y="988936"/>
                  </a:lnTo>
                  <a:lnTo>
                    <a:pt x="1056563" y="994270"/>
                  </a:lnTo>
                  <a:lnTo>
                    <a:pt x="1053465" y="1000747"/>
                  </a:lnTo>
                  <a:lnTo>
                    <a:pt x="1053223" y="1007795"/>
                  </a:lnTo>
                  <a:lnTo>
                    <a:pt x="1056132" y="1014844"/>
                  </a:lnTo>
                  <a:lnTo>
                    <a:pt x="1061466" y="1020533"/>
                  </a:lnTo>
                  <a:lnTo>
                    <a:pt x="1067943" y="1023797"/>
                  </a:lnTo>
                  <a:lnTo>
                    <a:pt x="1074991" y="1024483"/>
                  </a:lnTo>
                  <a:lnTo>
                    <a:pt x="1082040" y="1022464"/>
                  </a:lnTo>
                  <a:lnTo>
                    <a:pt x="1185672" y="960056"/>
                  </a:lnTo>
                  <a:lnTo>
                    <a:pt x="1223772" y="937120"/>
                  </a:lnTo>
                  <a:close/>
                </a:path>
                <a:path w="1369060" h="1024889">
                  <a:moveTo>
                    <a:pt x="1368552" y="85204"/>
                  </a:moveTo>
                  <a:lnTo>
                    <a:pt x="1225296" y="2908"/>
                  </a:lnTo>
                  <a:lnTo>
                    <a:pt x="1218247" y="0"/>
                  </a:lnTo>
                  <a:lnTo>
                    <a:pt x="1211199" y="241"/>
                  </a:lnTo>
                  <a:lnTo>
                    <a:pt x="1204722" y="3327"/>
                  </a:lnTo>
                  <a:lnTo>
                    <a:pt x="1199388" y="9004"/>
                  </a:lnTo>
                  <a:lnTo>
                    <a:pt x="1197368" y="16256"/>
                  </a:lnTo>
                  <a:lnTo>
                    <a:pt x="1198054" y="23672"/>
                  </a:lnTo>
                  <a:lnTo>
                    <a:pt x="1201318" y="30213"/>
                  </a:lnTo>
                  <a:lnTo>
                    <a:pt x="1207008" y="34912"/>
                  </a:lnTo>
                  <a:lnTo>
                    <a:pt x="1261554" y="66916"/>
                  </a:lnTo>
                  <a:lnTo>
                    <a:pt x="143256" y="66916"/>
                  </a:lnTo>
                  <a:lnTo>
                    <a:pt x="143256" y="105016"/>
                  </a:lnTo>
                  <a:lnTo>
                    <a:pt x="1260170" y="105016"/>
                  </a:lnTo>
                  <a:lnTo>
                    <a:pt x="1207008" y="135496"/>
                  </a:lnTo>
                  <a:lnTo>
                    <a:pt x="1201318" y="140830"/>
                  </a:lnTo>
                  <a:lnTo>
                    <a:pt x="1198054" y="147307"/>
                  </a:lnTo>
                  <a:lnTo>
                    <a:pt x="1197368" y="154355"/>
                  </a:lnTo>
                  <a:lnTo>
                    <a:pt x="1199388" y="161404"/>
                  </a:lnTo>
                  <a:lnTo>
                    <a:pt x="1204722" y="167093"/>
                  </a:lnTo>
                  <a:lnTo>
                    <a:pt x="1211199" y="170357"/>
                  </a:lnTo>
                  <a:lnTo>
                    <a:pt x="1218247" y="171043"/>
                  </a:lnTo>
                  <a:lnTo>
                    <a:pt x="1225296" y="169024"/>
                  </a:lnTo>
                  <a:lnTo>
                    <a:pt x="1330452" y="107492"/>
                  </a:lnTo>
                  <a:lnTo>
                    <a:pt x="1368552" y="85204"/>
                  </a:lnTo>
                  <a:close/>
                </a:path>
              </a:pathLst>
            </a:custGeom>
            <a:solidFill>
              <a:srgbClr val="00183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334144" y="4731510"/>
            <a:ext cx="15316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3265"/>
                </a:solidFill>
                <a:latin typeface="Arial"/>
                <a:cs typeface="Arial"/>
              </a:rPr>
              <a:t>Means right</a:t>
            </a:r>
            <a:r>
              <a:rPr dirty="0" sz="1400" spc="-6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3265"/>
                </a:solidFill>
                <a:latin typeface="Arial"/>
                <a:cs typeface="Arial"/>
              </a:rPr>
              <a:t>angle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86544" y="5580377"/>
            <a:ext cx="14922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003265"/>
                </a:solidFill>
                <a:latin typeface="Arial"/>
                <a:cs typeface="Arial"/>
              </a:rPr>
              <a:t>Means </a:t>
            </a:r>
            <a:r>
              <a:rPr dirty="0" sz="1400" spc="-10" b="1">
                <a:solidFill>
                  <a:srgbClr val="003265"/>
                </a:solidFill>
                <a:latin typeface="Arial"/>
                <a:cs typeface="Arial"/>
              </a:rPr>
              <a:t>equal</a:t>
            </a:r>
            <a:r>
              <a:rPr dirty="0" sz="1400" spc="-55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3265"/>
                </a:solidFill>
                <a:latin typeface="Arial"/>
                <a:cs typeface="Arial"/>
              </a:rPr>
              <a:t>side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>
                <a:solidFill>
                  <a:srgbClr val="003265"/>
                </a:solidFill>
              </a:rPr>
              <a:t>Properties of two dimensional  </a:t>
            </a:r>
            <a:r>
              <a:rPr dirty="0" sz="3600" spc="-5"/>
              <a:t>(flat) </a:t>
            </a:r>
            <a:r>
              <a:rPr dirty="0" sz="3600" spc="-5">
                <a:solidFill>
                  <a:srgbClr val="003265"/>
                </a:solidFill>
              </a:rPr>
              <a:t>shapes</a:t>
            </a:r>
            <a:r>
              <a:rPr dirty="0" spc="-5">
                <a:solidFill>
                  <a:srgbClr val="003265"/>
                </a:solidFill>
              </a:rPr>
              <a:t>:</a:t>
            </a:r>
            <a:r>
              <a:rPr dirty="0" spc="-20">
                <a:solidFill>
                  <a:srgbClr val="003265"/>
                </a:solidFill>
              </a:rPr>
              <a:t> </a:t>
            </a:r>
            <a:r>
              <a:rPr dirty="0" sz="3600" spc="-5"/>
              <a:t>Rectangle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939930" y="4314444"/>
            <a:ext cx="359663" cy="417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39930" y="4805172"/>
            <a:ext cx="310895" cy="5349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136024" y="2638449"/>
            <a:ext cx="6555740" cy="2546350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8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Rectangle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is a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flat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shape with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dirty="0" sz="2800" spc="7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sides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  <a:spcBef>
                <a:spcPts val="680"/>
              </a:spcBef>
              <a:tabLst>
                <a:tab pos="3268345" algn="l"/>
              </a:tabLst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 rectangle</a:t>
            </a:r>
            <a:r>
              <a:rPr dirty="0" sz="2800" spc="3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has</a:t>
            </a:r>
            <a:r>
              <a:rPr dirty="0" sz="2800" spc="1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got	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4 corners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algn="ctr" marR="64135">
              <a:lnSpc>
                <a:spcPct val="100000"/>
              </a:lnSpc>
              <a:spcBef>
                <a:spcPts val="67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 rectangle has got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dirty="0" sz="2800" spc="-10" b="1" i="1">
                <a:solidFill>
                  <a:srgbClr val="FF0000"/>
                </a:solidFill>
                <a:latin typeface="Arial"/>
                <a:cs typeface="Arial"/>
              </a:rPr>
              <a:t>right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angles</a:t>
            </a:r>
            <a:r>
              <a:rPr dirty="0" sz="2800" spc="6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114">
                <a:solidFill>
                  <a:srgbClr val="003265"/>
                </a:solidFill>
                <a:latin typeface="Arial"/>
                <a:cs typeface="Arial"/>
              </a:rPr>
              <a:t>(90°)</a:t>
            </a:r>
            <a:endParaRPr sz="280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  <a:spcBef>
                <a:spcPts val="1905"/>
              </a:spcBef>
            </a:pPr>
            <a:r>
              <a:rPr dirty="0" sz="1400" spc="-5" b="1">
                <a:solidFill>
                  <a:srgbClr val="003265"/>
                </a:solidFill>
                <a:latin typeface="Arial"/>
                <a:cs typeface="Arial"/>
              </a:rPr>
              <a:t>Means right</a:t>
            </a:r>
            <a:r>
              <a:rPr dirty="0" sz="1400" b="1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3265"/>
                </a:solidFill>
                <a:latin typeface="Arial"/>
                <a:cs typeface="Arial"/>
              </a:rPr>
              <a:t>angle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0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</a:pPr>
            <a:r>
              <a:rPr dirty="0" sz="1400" spc="-5" b="1">
                <a:solidFill>
                  <a:srgbClr val="003265"/>
                </a:solidFill>
                <a:latin typeface="Arial"/>
                <a:cs typeface="Arial"/>
              </a:rPr>
              <a:t>Means </a:t>
            </a:r>
            <a:r>
              <a:rPr dirty="0" sz="1400" spc="-10" b="1">
                <a:solidFill>
                  <a:srgbClr val="003265"/>
                </a:solidFill>
                <a:latin typeface="Arial"/>
                <a:cs typeface="Arial"/>
              </a:rPr>
              <a:t>equal side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66778" y="5577840"/>
            <a:ext cx="505968" cy="5059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3969898" y="4544567"/>
            <a:ext cx="5478780" cy="2531745"/>
            <a:chOff x="3969898" y="4544567"/>
            <a:chExt cx="5478780" cy="2531745"/>
          </a:xfrm>
        </p:grpSpPr>
        <p:sp>
          <p:nvSpPr>
            <p:cNvPr id="8" name="object 8"/>
            <p:cNvSpPr/>
            <p:nvPr/>
          </p:nvSpPr>
          <p:spPr>
            <a:xfrm>
              <a:off x="3969898" y="5053583"/>
              <a:ext cx="1807845" cy="788035"/>
            </a:xfrm>
            <a:custGeom>
              <a:avLst/>
              <a:gdLst/>
              <a:ahLst/>
              <a:cxnLst/>
              <a:rect l="l" t="t" r="r" b="b"/>
              <a:pathLst>
                <a:path w="1807845" h="788035">
                  <a:moveTo>
                    <a:pt x="1737651" y="737246"/>
                  </a:moveTo>
                  <a:lnTo>
                    <a:pt x="1714223" y="705709"/>
                  </a:lnTo>
                  <a:lnTo>
                    <a:pt x="15240" y="0"/>
                  </a:lnTo>
                  <a:lnTo>
                    <a:pt x="0" y="35052"/>
                  </a:lnTo>
                  <a:lnTo>
                    <a:pt x="1698812" y="742157"/>
                  </a:lnTo>
                  <a:lnTo>
                    <a:pt x="1737651" y="737246"/>
                  </a:lnTo>
                  <a:close/>
                </a:path>
                <a:path w="1807845" h="788035">
                  <a:moveTo>
                    <a:pt x="1780032" y="768893"/>
                  </a:moveTo>
                  <a:lnTo>
                    <a:pt x="1780032" y="733044"/>
                  </a:lnTo>
                  <a:lnTo>
                    <a:pt x="1764792" y="769620"/>
                  </a:lnTo>
                  <a:lnTo>
                    <a:pt x="1698812" y="742157"/>
                  </a:lnTo>
                  <a:lnTo>
                    <a:pt x="1638300" y="749808"/>
                  </a:lnTo>
                  <a:lnTo>
                    <a:pt x="1623060" y="771144"/>
                  </a:lnTo>
                  <a:lnTo>
                    <a:pt x="1625536" y="778478"/>
                  </a:lnTo>
                  <a:lnTo>
                    <a:pt x="1630299" y="784098"/>
                  </a:lnTo>
                  <a:lnTo>
                    <a:pt x="1636776" y="787431"/>
                  </a:lnTo>
                  <a:lnTo>
                    <a:pt x="1644396" y="787908"/>
                  </a:lnTo>
                  <a:lnTo>
                    <a:pt x="1780032" y="768893"/>
                  </a:lnTo>
                  <a:close/>
                </a:path>
                <a:path w="1807845" h="788035">
                  <a:moveTo>
                    <a:pt x="1807464" y="765048"/>
                  </a:moveTo>
                  <a:lnTo>
                    <a:pt x="1708404" y="633984"/>
                  </a:lnTo>
                  <a:lnTo>
                    <a:pt x="1702831" y="629435"/>
                  </a:lnTo>
                  <a:lnTo>
                    <a:pt x="1695831" y="627316"/>
                  </a:lnTo>
                  <a:lnTo>
                    <a:pt x="1688258" y="627768"/>
                  </a:lnTo>
                  <a:lnTo>
                    <a:pt x="1680972" y="630936"/>
                  </a:lnTo>
                  <a:lnTo>
                    <a:pt x="1676423" y="636484"/>
                  </a:lnTo>
                  <a:lnTo>
                    <a:pt x="1674304" y="643318"/>
                  </a:lnTo>
                  <a:lnTo>
                    <a:pt x="1674756" y="650438"/>
                  </a:lnTo>
                  <a:lnTo>
                    <a:pt x="1677924" y="656844"/>
                  </a:lnTo>
                  <a:lnTo>
                    <a:pt x="1714223" y="705709"/>
                  </a:lnTo>
                  <a:lnTo>
                    <a:pt x="1780032" y="733044"/>
                  </a:lnTo>
                  <a:lnTo>
                    <a:pt x="1780032" y="768893"/>
                  </a:lnTo>
                  <a:lnTo>
                    <a:pt x="1807464" y="765048"/>
                  </a:lnTo>
                  <a:close/>
                </a:path>
                <a:path w="1807845" h="788035">
                  <a:moveTo>
                    <a:pt x="1770888" y="754989"/>
                  </a:moveTo>
                  <a:lnTo>
                    <a:pt x="1770888" y="733044"/>
                  </a:lnTo>
                  <a:lnTo>
                    <a:pt x="1757172" y="763524"/>
                  </a:lnTo>
                  <a:lnTo>
                    <a:pt x="1737651" y="737246"/>
                  </a:lnTo>
                  <a:lnTo>
                    <a:pt x="1698812" y="742157"/>
                  </a:lnTo>
                  <a:lnTo>
                    <a:pt x="1764792" y="769620"/>
                  </a:lnTo>
                  <a:lnTo>
                    <a:pt x="1770888" y="754989"/>
                  </a:lnTo>
                  <a:close/>
                </a:path>
                <a:path w="1807845" h="788035">
                  <a:moveTo>
                    <a:pt x="1780032" y="733044"/>
                  </a:moveTo>
                  <a:lnTo>
                    <a:pt x="1714223" y="705709"/>
                  </a:lnTo>
                  <a:lnTo>
                    <a:pt x="1737651" y="737246"/>
                  </a:lnTo>
                  <a:lnTo>
                    <a:pt x="1770888" y="733044"/>
                  </a:lnTo>
                  <a:lnTo>
                    <a:pt x="1770888" y="754989"/>
                  </a:lnTo>
                  <a:lnTo>
                    <a:pt x="1780032" y="733044"/>
                  </a:lnTo>
                  <a:close/>
                </a:path>
                <a:path w="1807845" h="788035">
                  <a:moveTo>
                    <a:pt x="1770888" y="733044"/>
                  </a:moveTo>
                  <a:lnTo>
                    <a:pt x="1737651" y="737246"/>
                  </a:lnTo>
                  <a:lnTo>
                    <a:pt x="1757172" y="763524"/>
                  </a:lnTo>
                  <a:lnTo>
                    <a:pt x="1770888" y="733044"/>
                  </a:lnTo>
                  <a:close/>
                </a:path>
              </a:pathLst>
            </a:custGeom>
            <a:solidFill>
              <a:srgbClr val="0018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778886" y="4564379"/>
              <a:ext cx="3669791" cy="251155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974465" y="4544580"/>
              <a:ext cx="5116195" cy="1349375"/>
            </a:xfrm>
            <a:custGeom>
              <a:avLst/>
              <a:gdLst/>
              <a:ahLst/>
              <a:cxnLst/>
              <a:rect l="l" t="t" r="r" b="b"/>
              <a:pathLst>
                <a:path w="5116195" h="1349375">
                  <a:moveTo>
                    <a:pt x="2234184" y="457200"/>
                  </a:moveTo>
                  <a:lnTo>
                    <a:pt x="2110740" y="348996"/>
                  </a:lnTo>
                  <a:lnTo>
                    <a:pt x="2104339" y="344728"/>
                  </a:lnTo>
                  <a:lnTo>
                    <a:pt x="2097214" y="343471"/>
                  </a:lnTo>
                  <a:lnTo>
                    <a:pt x="2090381" y="345351"/>
                  </a:lnTo>
                  <a:lnTo>
                    <a:pt x="2084832" y="350520"/>
                  </a:lnTo>
                  <a:lnTo>
                    <a:pt x="2080564" y="356920"/>
                  </a:lnTo>
                  <a:lnTo>
                    <a:pt x="2079307" y="364045"/>
                  </a:lnTo>
                  <a:lnTo>
                    <a:pt x="2081187" y="370878"/>
                  </a:lnTo>
                  <a:lnTo>
                    <a:pt x="2086356" y="376428"/>
                  </a:lnTo>
                  <a:lnTo>
                    <a:pt x="2132507" y="417601"/>
                  </a:lnTo>
                  <a:lnTo>
                    <a:pt x="6096" y="0"/>
                  </a:lnTo>
                  <a:lnTo>
                    <a:pt x="0" y="38100"/>
                  </a:lnTo>
                  <a:lnTo>
                    <a:pt x="2123351" y="455396"/>
                  </a:lnTo>
                  <a:lnTo>
                    <a:pt x="2191512" y="468782"/>
                  </a:lnTo>
                  <a:lnTo>
                    <a:pt x="2194560" y="469392"/>
                  </a:lnTo>
                  <a:lnTo>
                    <a:pt x="2123351" y="455396"/>
                  </a:lnTo>
                  <a:lnTo>
                    <a:pt x="2066544" y="475488"/>
                  </a:lnTo>
                  <a:lnTo>
                    <a:pt x="2053475" y="491985"/>
                  </a:lnTo>
                  <a:lnTo>
                    <a:pt x="2054352" y="499872"/>
                  </a:lnTo>
                  <a:lnTo>
                    <a:pt x="2058809" y="506056"/>
                  </a:lnTo>
                  <a:lnTo>
                    <a:pt x="2064829" y="510540"/>
                  </a:lnTo>
                  <a:lnTo>
                    <a:pt x="2071712" y="512724"/>
                  </a:lnTo>
                  <a:lnTo>
                    <a:pt x="2078736" y="512064"/>
                  </a:lnTo>
                  <a:lnTo>
                    <a:pt x="2202180" y="468490"/>
                  </a:lnTo>
                  <a:lnTo>
                    <a:pt x="2234184" y="457200"/>
                  </a:lnTo>
                  <a:close/>
                </a:path>
                <a:path w="5116195" h="1349375">
                  <a:moveTo>
                    <a:pt x="5116068" y="1286256"/>
                  </a:moveTo>
                  <a:lnTo>
                    <a:pt x="4988052" y="1182624"/>
                  </a:lnTo>
                  <a:lnTo>
                    <a:pt x="4980762" y="1179449"/>
                  </a:lnTo>
                  <a:lnTo>
                    <a:pt x="4973193" y="1179004"/>
                  </a:lnTo>
                  <a:lnTo>
                    <a:pt x="4966195" y="1181112"/>
                  </a:lnTo>
                  <a:lnTo>
                    <a:pt x="4960620" y="1185672"/>
                  </a:lnTo>
                  <a:lnTo>
                    <a:pt x="4957457" y="1192098"/>
                  </a:lnTo>
                  <a:lnTo>
                    <a:pt x="4957000" y="1199388"/>
                  </a:lnTo>
                  <a:lnTo>
                    <a:pt x="4959121" y="1206665"/>
                  </a:lnTo>
                  <a:lnTo>
                    <a:pt x="4963668" y="1213104"/>
                  </a:lnTo>
                  <a:lnTo>
                    <a:pt x="5012233" y="1251661"/>
                  </a:lnTo>
                  <a:lnTo>
                    <a:pt x="6096" y="509016"/>
                  </a:lnTo>
                  <a:lnTo>
                    <a:pt x="0" y="545592"/>
                  </a:lnTo>
                  <a:lnTo>
                    <a:pt x="5005844" y="1289469"/>
                  </a:lnTo>
                  <a:lnTo>
                    <a:pt x="5071872" y="1299286"/>
                  </a:lnTo>
                  <a:lnTo>
                    <a:pt x="5076444" y="1299972"/>
                  </a:lnTo>
                  <a:lnTo>
                    <a:pt x="5005844" y="1289469"/>
                  </a:lnTo>
                  <a:lnTo>
                    <a:pt x="4948428" y="1312164"/>
                  </a:lnTo>
                  <a:lnTo>
                    <a:pt x="4942471" y="1315974"/>
                  </a:lnTo>
                  <a:lnTo>
                    <a:pt x="4938522" y="1322070"/>
                  </a:lnTo>
                  <a:lnTo>
                    <a:pt x="4936858" y="1329309"/>
                  </a:lnTo>
                  <a:lnTo>
                    <a:pt x="4937760" y="1336548"/>
                  </a:lnTo>
                  <a:lnTo>
                    <a:pt x="4942230" y="1342707"/>
                  </a:lnTo>
                  <a:lnTo>
                    <a:pt x="4948428" y="1347025"/>
                  </a:lnTo>
                  <a:lnTo>
                    <a:pt x="4955756" y="1348752"/>
                  </a:lnTo>
                  <a:lnTo>
                    <a:pt x="4963668" y="1347216"/>
                  </a:lnTo>
                  <a:lnTo>
                    <a:pt x="5081016" y="1300276"/>
                  </a:lnTo>
                  <a:lnTo>
                    <a:pt x="5116068" y="1286256"/>
                  </a:lnTo>
                  <a:close/>
                </a:path>
              </a:pathLst>
            </a:custGeom>
            <a:solidFill>
              <a:srgbClr val="00183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2520072" y="5705345"/>
            <a:ext cx="14922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Means </a:t>
            </a:r>
            <a:r>
              <a:rPr dirty="0" sz="1400" spc="-10" b="1">
                <a:solidFill>
                  <a:srgbClr val="FF0000"/>
                </a:solidFill>
                <a:latin typeface="Arial"/>
                <a:cs typeface="Arial"/>
              </a:rPr>
              <a:t>equal</a:t>
            </a:r>
            <a:r>
              <a:rPr dirty="0" sz="1400" spc="-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Arial"/>
                <a:cs typeface="Arial"/>
              </a:rPr>
              <a:t>side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85717" y="4871592"/>
            <a:ext cx="3572510" cy="2051050"/>
          </a:xfrm>
          <a:custGeom>
            <a:avLst/>
            <a:gdLst/>
            <a:ahLst/>
            <a:cxnLst/>
            <a:rect l="l" t="t" r="r" b="b"/>
            <a:pathLst>
              <a:path w="3572509" h="2051050">
                <a:moveTo>
                  <a:pt x="3572256" y="46367"/>
                </a:moveTo>
                <a:lnTo>
                  <a:pt x="3413760" y="647"/>
                </a:lnTo>
                <a:lnTo>
                  <a:pt x="3406762" y="0"/>
                </a:lnTo>
                <a:lnTo>
                  <a:pt x="3400044" y="2362"/>
                </a:lnTo>
                <a:lnTo>
                  <a:pt x="3394468" y="7289"/>
                </a:lnTo>
                <a:lnTo>
                  <a:pt x="3390900" y="14363"/>
                </a:lnTo>
                <a:lnTo>
                  <a:pt x="3390252" y="21361"/>
                </a:lnTo>
                <a:lnTo>
                  <a:pt x="3392614" y="28079"/>
                </a:lnTo>
                <a:lnTo>
                  <a:pt x="3397542" y="33642"/>
                </a:lnTo>
                <a:lnTo>
                  <a:pt x="3404616" y="37223"/>
                </a:lnTo>
                <a:lnTo>
                  <a:pt x="3463582" y="54267"/>
                </a:lnTo>
                <a:lnTo>
                  <a:pt x="0" y="928763"/>
                </a:lnTo>
                <a:lnTo>
                  <a:pt x="9144" y="966863"/>
                </a:lnTo>
                <a:lnTo>
                  <a:pt x="44640" y="957897"/>
                </a:lnTo>
                <a:lnTo>
                  <a:pt x="38100" y="977531"/>
                </a:lnTo>
                <a:lnTo>
                  <a:pt x="3464687" y="1998624"/>
                </a:lnTo>
                <a:lnTo>
                  <a:pt x="3403092" y="2013851"/>
                </a:lnTo>
                <a:lnTo>
                  <a:pt x="3396881" y="2016556"/>
                </a:lnTo>
                <a:lnTo>
                  <a:pt x="3392233" y="2021852"/>
                </a:lnTo>
                <a:lnTo>
                  <a:pt x="3389592" y="2028850"/>
                </a:lnTo>
                <a:lnTo>
                  <a:pt x="3389376" y="2036711"/>
                </a:lnTo>
                <a:lnTo>
                  <a:pt x="3392944" y="2043137"/>
                </a:lnTo>
                <a:lnTo>
                  <a:pt x="3398520" y="2048141"/>
                </a:lnTo>
                <a:lnTo>
                  <a:pt x="3405238" y="2050846"/>
                </a:lnTo>
                <a:lnTo>
                  <a:pt x="3412236" y="2050427"/>
                </a:lnTo>
                <a:lnTo>
                  <a:pt x="3541776" y="2018347"/>
                </a:lnTo>
                <a:lnTo>
                  <a:pt x="3572256" y="2010803"/>
                </a:lnTo>
                <a:lnTo>
                  <a:pt x="3459480" y="1890407"/>
                </a:lnTo>
                <a:lnTo>
                  <a:pt x="3453930" y="1886115"/>
                </a:lnTo>
                <a:lnTo>
                  <a:pt x="3447097" y="1884692"/>
                </a:lnTo>
                <a:lnTo>
                  <a:pt x="3439972" y="1886115"/>
                </a:lnTo>
                <a:lnTo>
                  <a:pt x="3433572" y="1890407"/>
                </a:lnTo>
                <a:lnTo>
                  <a:pt x="3429266" y="1896618"/>
                </a:lnTo>
                <a:lnTo>
                  <a:pt x="3427666" y="1903552"/>
                </a:lnTo>
                <a:lnTo>
                  <a:pt x="3428644" y="1910765"/>
                </a:lnTo>
                <a:lnTo>
                  <a:pt x="3432048" y="1917839"/>
                </a:lnTo>
                <a:lnTo>
                  <a:pt x="3473666" y="1961540"/>
                </a:lnTo>
                <a:lnTo>
                  <a:pt x="78435" y="949350"/>
                </a:lnTo>
                <a:lnTo>
                  <a:pt x="3473386" y="91084"/>
                </a:lnTo>
                <a:lnTo>
                  <a:pt x="3531108" y="76492"/>
                </a:lnTo>
                <a:lnTo>
                  <a:pt x="3541776" y="73799"/>
                </a:lnTo>
                <a:lnTo>
                  <a:pt x="3473386" y="91084"/>
                </a:lnTo>
                <a:lnTo>
                  <a:pt x="3429000" y="134759"/>
                </a:lnTo>
                <a:lnTo>
                  <a:pt x="3424707" y="141185"/>
                </a:lnTo>
                <a:lnTo>
                  <a:pt x="3423285" y="148475"/>
                </a:lnTo>
                <a:lnTo>
                  <a:pt x="3424707" y="155752"/>
                </a:lnTo>
                <a:lnTo>
                  <a:pt x="3429000" y="162191"/>
                </a:lnTo>
                <a:lnTo>
                  <a:pt x="3434550" y="165823"/>
                </a:lnTo>
                <a:lnTo>
                  <a:pt x="3441382" y="167335"/>
                </a:lnTo>
                <a:lnTo>
                  <a:pt x="3448507" y="166255"/>
                </a:lnTo>
                <a:lnTo>
                  <a:pt x="3454908" y="162191"/>
                </a:lnTo>
                <a:lnTo>
                  <a:pt x="3541776" y="76441"/>
                </a:lnTo>
                <a:lnTo>
                  <a:pt x="3572256" y="4636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>
                <a:solidFill>
                  <a:srgbClr val="003265"/>
                </a:solidFill>
              </a:rPr>
              <a:t>Properties of two dimensional  </a:t>
            </a:r>
            <a:r>
              <a:rPr dirty="0" sz="3600" spc="-5"/>
              <a:t>(flat) </a:t>
            </a:r>
            <a:r>
              <a:rPr dirty="0" sz="3600" spc="-5">
                <a:solidFill>
                  <a:srgbClr val="003265"/>
                </a:solidFill>
              </a:rPr>
              <a:t>shapes</a:t>
            </a:r>
            <a:r>
              <a:rPr dirty="0" spc="-5">
                <a:solidFill>
                  <a:srgbClr val="003265"/>
                </a:solidFill>
              </a:rPr>
              <a:t>:</a:t>
            </a:r>
            <a:r>
              <a:rPr dirty="0" spc="-20">
                <a:solidFill>
                  <a:srgbClr val="003265"/>
                </a:solidFill>
              </a:rPr>
              <a:t> </a:t>
            </a:r>
            <a:r>
              <a:rPr dirty="0" sz="3600" spc="-5"/>
              <a:t>Rectangle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136024" y="2638449"/>
            <a:ext cx="6555740" cy="1564640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8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Rectangle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is a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flat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shape with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dirty="0" sz="2800" spc="70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800" spc="-5" b="1" i="1">
                <a:solidFill>
                  <a:srgbClr val="FF0000"/>
                </a:solidFill>
                <a:latin typeface="Arial"/>
                <a:cs typeface="Arial"/>
              </a:rPr>
              <a:t>sides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80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Are the 4 sides </a:t>
            </a:r>
            <a:r>
              <a:rPr dirty="0" sz="2800" spc="-5" b="1">
                <a:solidFill>
                  <a:srgbClr val="FF0000"/>
                </a:solidFill>
                <a:latin typeface="Arial"/>
                <a:cs typeface="Arial"/>
              </a:rPr>
              <a:t>equal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? Yes or</a:t>
            </a:r>
            <a:r>
              <a:rPr dirty="0" sz="2800" spc="2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no?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dirty="0" sz="2800" spc="-5">
                <a:solidFill>
                  <a:srgbClr val="003265"/>
                </a:solidFill>
                <a:latin typeface="Arial"/>
                <a:cs typeface="Arial"/>
              </a:rPr>
              <a:t>What is the difference?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32738" y="4498847"/>
            <a:ext cx="3241548" cy="2215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dirty="0" sz="3600" spc="-5">
                <a:solidFill>
                  <a:srgbClr val="006565"/>
                </a:solidFill>
              </a:rPr>
              <a:t>Properties of two dimensional  (flat) shapes:</a:t>
            </a:r>
            <a:r>
              <a:rPr dirty="0" sz="3600" spc="-10">
                <a:solidFill>
                  <a:srgbClr val="006565"/>
                </a:solidFill>
              </a:rPr>
              <a:t> </a:t>
            </a:r>
            <a:r>
              <a:rPr dirty="0" sz="3600" spc="-5">
                <a:solidFill>
                  <a:srgbClr val="006565"/>
                </a:solidFill>
              </a:rPr>
              <a:t>Rectangle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832738" y="4209288"/>
            <a:ext cx="3241548" cy="2215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297811" y="5171945"/>
            <a:ext cx="215773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This </a:t>
            </a:r>
            <a:r>
              <a:rPr dirty="0" sz="2000">
                <a:solidFill>
                  <a:srgbClr val="003265"/>
                </a:solidFill>
                <a:latin typeface="Arial"/>
                <a:cs typeface="Arial"/>
              </a:rPr>
              <a:t>side </a:t>
            </a:r>
            <a:r>
              <a:rPr dirty="0" sz="2000" spc="-10">
                <a:solidFill>
                  <a:srgbClr val="003265"/>
                </a:solidFill>
                <a:latin typeface="Arial"/>
                <a:cs typeface="Arial"/>
              </a:rPr>
              <a:t>is</a:t>
            </a:r>
            <a:r>
              <a:rPr dirty="0" sz="2000" spc="-5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shorter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016" y="2635248"/>
            <a:ext cx="7218045" cy="1499235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Are the </a:t>
            </a:r>
            <a:r>
              <a:rPr dirty="0" sz="2400">
                <a:solidFill>
                  <a:srgbClr val="003265"/>
                </a:solidFill>
                <a:latin typeface="Arial"/>
                <a:cs typeface="Arial"/>
              </a:rPr>
              <a:t>4 </a:t>
            </a:r>
            <a:r>
              <a:rPr dirty="0" sz="2400" spc="-10">
                <a:solidFill>
                  <a:srgbClr val="003265"/>
                </a:solidFill>
                <a:latin typeface="Arial"/>
                <a:cs typeface="Arial"/>
              </a:rPr>
              <a:t>sides </a:t>
            </a:r>
            <a:r>
              <a:rPr dirty="0" sz="2400" spc="-5" b="1">
                <a:solidFill>
                  <a:srgbClr val="003265"/>
                </a:solidFill>
                <a:latin typeface="Arial"/>
                <a:cs typeface="Arial"/>
              </a:rPr>
              <a:t>equal</a:t>
            </a: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?</a:t>
            </a:r>
            <a:r>
              <a:rPr dirty="0" sz="2400" spc="1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FF0000"/>
                </a:solidFill>
                <a:latin typeface="Arial"/>
                <a:cs typeface="Arial"/>
              </a:rPr>
              <a:t>No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dirty="0" sz="2400" spc="-5">
                <a:solidFill>
                  <a:srgbClr val="003265"/>
                </a:solidFill>
                <a:latin typeface="Arial"/>
                <a:cs typeface="Arial"/>
              </a:rPr>
              <a:t>What is the difference? They are </a:t>
            </a:r>
            <a:r>
              <a:rPr dirty="0" sz="2400" spc="-5" b="1">
                <a:solidFill>
                  <a:srgbClr val="FF0000"/>
                </a:solidFill>
                <a:latin typeface="Arial"/>
                <a:cs typeface="Arial"/>
              </a:rPr>
              <a:t>not </a:t>
            </a:r>
            <a:r>
              <a:rPr dirty="0" sz="2400" spc="-10" b="1">
                <a:solidFill>
                  <a:srgbClr val="FF0000"/>
                </a:solidFill>
                <a:latin typeface="Arial"/>
                <a:cs typeface="Arial"/>
              </a:rPr>
              <a:t>equal </a:t>
            </a:r>
            <a:r>
              <a:rPr dirty="0" sz="2400" spc="-5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2400" spc="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Arial"/>
                <a:cs typeface="Arial"/>
              </a:rPr>
              <a:t>lenght</a:t>
            </a:r>
            <a:endParaRPr sz="2400">
              <a:latin typeface="Arial"/>
              <a:cs typeface="Arial"/>
            </a:endParaRPr>
          </a:p>
          <a:p>
            <a:pPr algn="ctr" marL="19050">
              <a:lnSpc>
                <a:spcPct val="100000"/>
              </a:lnSpc>
              <a:spcBef>
                <a:spcPts val="1310"/>
              </a:spcBef>
            </a:pP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This </a:t>
            </a:r>
            <a:r>
              <a:rPr dirty="0" sz="2000">
                <a:solidFill>
                  <a:srgbClr val="003265"/>
                </a:solidFill>
                <a:latin typeface="Arial"/>
                <a:cs typeface="Arial"/>
              </a:rPr>
              <a:t>side </a:t>
            </a:r>
            <a:r>
              <a:rPr dirty="0" sz="2000" spc="-10">
                <a:solidFill>
                  <a:srgbClr val="003265"/>
                </a:solidFill>
                <a:latin typeface="Arial"/>
                <a:cs typeface="Arial"/>
              </a:rPr>
              <a:t>is</a:t>
            </a: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 longer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7107" y="5098794"/>
            <a:ext cx="215773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This </a:t>
            </a:r>
            <a:r>
              <a:rPr dirty="0" sz="2000">
                <a:solidFill>
                  <a:srgbClr val="003265"/>
                </a:solidFill>
                <a:latin typeface="Arial"/>
                <a:cs typeface="Arial"/>
              </a:rPr>
              <a:t>side </a:t>
            </a:r>
            <a:r>
              <a:rPr dirty="0" sz="2000" spc="-10">
                <a:solidFill>
                  <a:srgbClr val="003265"/>
                </a:solidFill>
                <a:latin typeface="Arial"/>
                <a:cs typeface="Arial"/>
              </a:rPr>
              <a:t>is</a:t>
            </a:r>
            <a:r>
              <a:rPr dirty="0" sz="2000" spc="-55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shorter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2680" y="6612125"/>
            <a:ext cx="207391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This </a:t>
            </a:r>
            <a:r>
              <a:rPr dirty="0" sz="2000">
                <a:solidFill>
                  <a:srgbClr val="003265"/>
                </a:solidFill>
                <a:latin typeface="Arial"/>
                <a:cs typeface="Arial"/>
              </a:rPr>
              <a:t>side </a:t>
            </a:r>
            <a:r>
              <a:rPr dirty="0" sz="2000" spc="-10">
                <a:solidFill>
                  <a:srgbClr val="003265"/>
                </a:solidFill>
                <a:latin typeface="Arial"/>
                <a:cs typeface="Arial"/>
              </a:rPr>
              <a:t>is</a:t>
            </a:r>
            <a:r>
              <a:rPr dirty="0" sz="2000" spc="-50">
                <a:solidFill>
                  <a:srgbClr val="003265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003265"/>
                </a:solidFill>
                <a:latin typeface="Arial"/>
                <a:cs typeface="Arial"/>
              </a:rPr>
              <a:t>longer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2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\376\377\000p\000r\000o\000f</dc:creator>
  <cp:keywords>()</cp:keywords>
  <dc:title>\376\377\000G\000e\000o\000m\000e\000t\000r\000y\000-\000 \000P\000r\000e\000s\000e\000n\000t\000a\000t\000i\000o\000n\000-\000M\000a\000r\000i\000a\000J\000e\000s\000u\000s\000_\000S\000a\000n\000c\000h\000e\000z</dc:title>
  <dcterms:created xsi:type="dcterms:W3CDTF">2020-10-28T07:22:00Z</dcterms:created>
  <dcterms:modified xsi:type="dcterms:W3CDTF">2020-10-28T07:22:00Z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2016-04-01T00:00:00Z</vt:filetime>
  </property>
  <property fmtid="{D5CDD505-2E9C-101B-9397-08002B2CF9AE}" pid="3" name="Creator">
    <vt:lpwstr>\376\377\000P\000D\000F\000C\000r\000e\000a\000t\000o\000r\000 \000V\000e\000r\000s\000i\000o\000n\000 \0000\000.\0009\000.\0008</vt:lpwstr>
  </property>
  <property fmtid="{D5CDD505-2E9C-101B-9397-08002B2CF9AE}" pid="4" name="LastSaved">
    <vt:filetime>2020-10-28T00:00:00Z</vt:filetime>
  </property>
</Properties>
</file>